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56" r:id="rId2"/>
    <p:sldId id="840" r:id="rId3"/>
    <p:sldId id="919" r:id="rId4"/>
    <p:sldId id="918" r:id="rId5"/>
    <p:sldId id="921" r:id="rId6"/>
    <p:sldId id="920" r:id="rId7"/>
  </p:sldIdLst>
  <p:sldSz cx="12192000" cy="6858000"/>
  <p:notesSz cx="6805613" cy="99441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79" userDrawn="1">
          <p15:clr>
            <a:srgbClr val="A4A3A4"/>
          </p15:clr>
        </p15:guide>
        <p15:guide id="4" pos="3840" userDrawn="1">
          <p15:clr>
            <a:srgbClr val="A4A3A4"/>
          </p15:clr>
        </p15:guide>
        <p15:guide id="5" pos="7355" userDrawn="1">
          <p15:clr>
            <a:srgbClr val="A4A3A4"/>
          </p15:clr>
        </p15:guide>
        <p15:guide id="6" orient="horz" pos="3203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1525" userDrawn="1">
          <p15:clr>
            <a:srgbClr val="A4A3A4"/>
          </p15:clr>
        </p15:guide>
        <p15:guide id="9" pos="1980" userDrawn="1">
          <p15:clr>
            <a:srgbClr val="A4A3A4"/>
          </p15:clr>
        </p15:guide>
        <p15:guide id="10" orient="horz" pos="1003" userDrawn="1">
          <p15:clr>
            <a:srgbClr val="A4A3A4"/>
          </p15:clr>
        </p15:guide>
        <p15:guide id="11" orient="horz" pos="550" userDrawn="1">
          <p15:clr>
            <a:srgbClr val="A4A3A4"/>
          </p15:clr>
        </p15:guide>
        <p15:guide id="13" pos="2593" userDrawn="1">
          <p15:clr>
            <a:srgbClr val="A4A3A4"/>
          </p15:clr>
        </p15:guide>
        <p15:guide id="14" orient="horz" pos="187" userDrawn="1">
          <p15:clr>
            <a:srgbClr val="A4A3A4"/>
          </p15:clr>
        </p15:guide>
        <p15:guide id="15" orient="horz" pos="15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" initials="v" lastIdx="1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DAE"/>
    <a:srgbClr val="0073B8"/>
    <a:srgbClr val="6D86C4"/>
    <a:srgbClr val="FF4747"/>
    <a:srgbClr val="2D2B8D"/>
    <a:srgbClr val="008F96"/>
    <a:srgbClr val="3D9FBD"/>
    <a:srgbClr val="CBD6F1"/>
    <a:srgbClr val="5A4888"/>
    <a:srgbClr val="294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6408" autoAdjust="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>
        <p:guide pos="279"/>
        <p:guide pos="3840"/>
        <p:guide pos="7355"/>
        <p:guide orient="horz" pos="3203"/>
        <p:guide orient="horz" pos="3748"/>
        <p:guide orient="horz" pos="1525"/>
        <p:guide pos="1980"/>
        <p:guide orient="horz" pos="1003"/>
        <p:guide orient="horz" pos="550"/>
        <p:guide pos="2593"/>
        <p:guide orient="horz" pos="187"/>
        <p:guide orient="horz" pos="1501"/>
      </p:guideLst>
    </p:cSldViewPr>
  </p:slideViewPr>
  <p:outlineViewPr>
    <p:cViewPr>
      <p:scale>
        <a:sx n="33" d="100"/>
        <a:sy n="33" d="100"/>
      </p:scale>
      <p:origin x="0" y="121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18174"/>
    </p:cViewPr>
  </p:sorterViewPr>
  <p:notesViewPr>
    <p:cSldViewPr snapToGrid="0">
      <p:cViewPr>
        <p:scale>
          <a:sx n="130" d="100"/>
          <a:sy n="130" d="100"/>
        </p:scale>
        <p:origin x="192" y="-4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E0B01-5135-4C2C-8993-28414D4B3686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74D61-2BC5-456A-87AC-0423C80EC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95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3"/>
            <a:ext cx="2949099" cy="4989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0488621D-33F7-43DA-9DA1-6B62CCF928AF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3" y="4785598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9447256E-483B-4BC1-BFF8-D2418426C52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7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36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7256E-483B-4BC1-BFF8-D2418426C52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65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482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085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287970"/>
            <a:endParaRPr lang="en-US" sz="1200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47256E-483B-4BC1-BFF8-D2418426C52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53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83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8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1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7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61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3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0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95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73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73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88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>
            <a:extLst>
              <a:ext uri="{FF2B5EF4-FFF2-40B4-BE49-F238E27FC236}">
                <a16:creationId xmlns:a16="http://schemas.microsoft.com/office/drawing/2014/main" id="{336A5C21-8560-4361-BC34-8E7691E5DE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406836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7" name="Слайд think-cell" r:id="rId16" imgW="359" imgH="360" progId="TCLayout.ActiveDocument.1">
                  <p:embed/>
                </p:oleObj>
              </mc:Choice>
              <mc:Fallback>
                <p:oleObj name="Слайд think-cell" r:id="rId16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>
            <a:extLst>
              <a:ext uri="{FF2B5EF4-FFF2-40B4-BE49-F238E27FC236}">
                <a16:creationId xmlns:a16="http://schemas.microsoft.com/office/drawing/2014/main" id="{C09A8BCA-0AC5-4653-AE0C-127E1ECAA6AD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ru-RU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EBC3-1554-42AE-B388-EFCB1C77785B}" type="datetimeFigureOut">
              <a:rPr lang="ru-RU" smtClean="0"/>
              <a:pPr/>
              <a:t>29.07.2021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9B150-16F9-4654-A9FF-3F04349E5D0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63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9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11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jpeg"/><Relationship Id="rId2" Type="http://schemas.openxmlformats.org/officeDocument/2006/relationships/tags" Target="../tags/tag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Relationship Id="rId9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9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>
            <a:extLst>
              <a:ext uri="{FF2B5EF4-FFF2-40B4-BE49-F238E27FC236}">
                <a16:creationId xmlns:a16="http://schemas.microsoft.com/office/drawing/2014/main" id="{F28B5AF9-254C-449F-805A-200563AB240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56" name="Слайд think-cell" r:id="rId6" imgW="359" imgH="360" progId="TCLayout.ActiveDocument.1">
                  <p:embed/>
                </p:oleObj>
              </mc:Choice>
              <mc:Fallback>
                <p:oleObj name="Слайд think-cell" r:id="rId6" imgW="359" imgH="360" progId="TCLayout.ActiveDocument.1">
                  <p:embed/>
                  <p:pic>
                    <p:nvPicPr>
                      <p:cNvPr id="7" name="Объект 6" hidden="1">
                        <a:extLst>
                          <a:ext uri="{FF2B5EF4-FFF2-40B4-BE49-F238E27FC236}">
                            <a16:creationId xmlns:a16="http://schemas.microsoft.com/office/drawing/2014/main" id="{F28B5AF9-254C-449F-805A-200563AB24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D7EC1761-6312-4AB4-8DAC-F08C2EC72D3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54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  <a:sym typeface="Open Sans Light" panose="020B0306030504020204" pitchFamily="34" charset="0"/>
            </a:endParaRPr>
          </a:p>
        </p:txBody>
      </p:sp>
      <p:pic>
        <p:nvPicPr>
          <p:cNvPr id="6" name="Рисунок 5" descr="000356.jpg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81" b="8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D63DCCC5-C5C7-4939-A893-4A4DB73304DC}"/>
              </a:ext>
            </a:extLst>
          </p:cNvPr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00B0F0">
                  <a:alpha val="70000"/>
                </a:srgbClr>
              </a:gs>
              <a:gs pos="88000">
                <a:srgbClr val="2D2B8D">
                  <a:alpha val="7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5738" y="2639553"/>
            <a:ext cx="10216392" cy="789447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5000"/>
              </a:lnSpc>
            </a:pPr>
            <a:r>
              <a:rPr lang="ru-RU" sz="5400" dirty="0" smtClean="0">
                <a:solidFill>
                  <a:schemeClr val="bg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НОВИНКИ </a:t>
            </a:r>
            <a:r>
              <a:rPr lang="ru-RU" sz="5400" dirty="0" smtClean="0">
                <a:solidFill>
                  <a:schemeClr val="bg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АВГУСТА </a:t>
            </a:r>
            <a:r>
              <a:rPr lang="ru-RU" sz="5400" dirty="0" smtClean="0">
                <a:solidFill>
                  <a:schemeClr val="bg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rPr>
              <a:t>2021</a:t>
            </a:r>
            <a:endParaRPr lang="ru-RU" sz="5400" dirty="0">
              <a:solidFill>
                <a:schemeClr val="bg1"/>
              </a:solidFill>
              <a:latin typeface="+mn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" name="AutoShape 4"/>
          <p:cNvSpPr>
            <a:spLocks noChangeAspect="1" noChangeArrowheads="1" noTextEdit="1"/>
          </p:cNvSpPr>
          <p:nvPr/>
        </p:nvSpPr>
        <p:spPr bwMode="auto">
          <a:xfrm>
            <a:off x="10099577" y="300997"/>
            <a:ext cx="1500931" cy="51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C5B8FA12-8F11-450D-B1D4-14C77A453207}"/>
              </a:ext>
            </a:extLst>
          </p:cNvPr>
          <p:cNvGrpSpPr/>
          <p:nvPr/>
        </p:nvGrpSpPr>
        <p:grpSpPr>
          <a:xfrm>
            <a:off x="9480931" y="5602514"/>
            <a:ext cx="2131199" cy="736914"/>
            <a:chOff x="10099577" y="300997"/>
            <a:chExt cx="1512553" cy="523002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0104558" y="546724"/>
              <a:ext cx="576131" cy="33206"/>
            </a:xfrm>
            <a:custGeom>
              <a:avLst/>
              <a:gdLst/>
              <a:ahLst/>
              <a:cxnLst>
                <a:cxn ang="0">
                  <a:pos x="1505" y="0"/>
                </a:cxn>
                <a:cxn ang="0">
                  <a:pos x="0" y="0"/>
                </a:cxn>
                <a:cxn ang="0">
                  <a:pos x="0" y="84"/>
                </a:cxn>
                <a:cxn ang="0">
                  <a:pos x="1509" y="84"/>
                </a:cxn>
                <a:cxn ang="0">
                  <a:pos x="1505" y="0"/>
                </a:cxn>
              </a:cxnLst>
              <a:rect l="0" t="0" r="r" b="b"/>
              <a:pathLst>
                <a:path w="1509" h="84">
                  <a:moveTo>
                    <a:pt x="1505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1509" y="84"/>
                  </a:lnTo>
                  <a:lnTo>
                    <a:pt x="1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1029357" y="546724"/>
              <a:ext cx="576131" cy="33206"/>
            </a:xfrm>
            <a:custGeom>
              <a:avLst/>
              <a:gdLst/>
              <a:ahLst/>
              <a:cxnLst>
                <a:cxn ang="0">
                  <a:pos x="1510" y="0"/>
                </a:cxn>
                <a:cxn ang="0">
                  <a:pos x="9" y="0"/>
                </a:cxn>
                <a:cxn ang="0">
                  <a:pos x="0" y="84"/>
                </a:cxn>
                <a:cxn ang="0">
                  <a:pos x="1510" y="84"/>
                </a:cxn>
                <a:cxn ang="0">
                  <a:pos x="1510" y="0"/>
                </a:cxn>
              </a:cxnLst>
              <a:rect l="0" t="0" r="r" b="b"/>
              <a:pathLst>
                <a:path w="1510" h="84">
                  <a:moveTo>
                    <a:pt x="1510" y="0"/>
                  </a:moveTo>
                  <a:lnTo>
                    <a:pt x="9" y="0"/>
                  </a:lnTo>
                  <a:lnTo>
                    <a:pt x="0" y="84"/>
                  </a:lnTo>
                  <a:lnTo>
                    <a:pt x="1510" y="84"/>
                  </a:lnTo>
                  <a:lnTo>
                    <a:pt x="151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10099577" y="666268"/>
              <a:ext cx="131166" cy="122864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8" y="309"/>
                </a:cxn>
                <a:cxn ang="0">
                  <a:pos x="148" y="292"/>
                </a:cxn>
                <a:cxn ang="0">
                  <a:pos x="106" y="283"/>
                </a:cxn>
                <a:cxn ang="0">
                  <a:pos x="106" y="30"/>
                </a:cxn>
                <a:cxn ang="0">
                  <a:pos x="232" y="30"/>
                </a:cxn>
                <a:cxn ang="0">
                  <a:pos x="232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0" y="0"/>
                </a:cxn>
                <a:cxn ang="0">
                  <a:pos x="0" y="17"/>
                </a:cxn>
              </a:cxnLst>
              <a:rect l="0" t="0" r="r" b="b"/>
              <a:pathLst>
                <a:path w="342" h="309">
                  <a:moveTo>
                    <a:pt x="0" y="17"/>
                  </a:move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8" y="309"/>
                  </a:lnTo>
                  <a:lnTo>
                    <a:pt x="148" y="292"/>
                  </a:lnTo>
                  <a:lnTo>
                    <a:pt x="106" y="283"/>
                  </a:lnTo>
                  <a:lnTo>
                    <a:pt x="106" y="30"/>
                  </a:lnTo>
                  <a:lnTo>
                    <a:pt x="232" y="30"/>
                  </a:lnTo>
                  <a:lnTo>
                    <a:pt x="232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0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10253987" y="666268"/>
              <a:ext cx="89658" cy="122864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139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39" y="309"/>
                </a:cxn>
                <a:cxn ang="0">
                  <a:pos x="156" y="309"/>
                </a:cxn>
                <a:cxn ang="0">
                  <a:pos x="156" y="292"/>
                </a:cxn>
                <a:cxn ang="0">
                  <a:pos x="139" y="288"/>
                </a:cxn>
                <a:cxn ang="0">
                  <a:pos x="101" y="283"/>
                </a:cxn>
                <a:cxn ang="0">
                  <a:pos x="101" y="178"/>
                </a:cxn>
                <a:cxn ang="0">
                  <a:pos x="127" y="178"/>
                </a:cxn>
                <a:cxn ang="0">
                  <a:pos x="139" y="178"/>
                </a:cxn>
                <a:cxn ang="0">
                  <a:pos x="236" y="81"/>
                </a:cxn>
                <a:cxn ang="0">
                  <a:pos x="148" y="0"/>
                </a:cxn>
                <a:cxn ang="0">
                  <a:pos x="139" y="161"/>
                </a:cxn>
                <a:cxn ang="0">
                  <a:pos x="139" y="161"/>
                </a:cxn>
                <a:cxn ang="0">
                  <a:pos x="118" y="161"/>
                </a:cxn>
                <a:cxn ang="0">
                  <a:pos x="101" y="161"/>
                </a:cxn>
                <a:cxn ang="0">
                  <a:pos x="101" y="21"/>
                </a:cxn>
                <a:cxn ang="0">
                  <a:pos x="118" y="21"/>
                </a:cxn>
                <a:cxn ang="0">
                  <a:pos x="139" y="26"/>
                </a:cxn>
                <a:cxn ang="0">
                  <a:pos x="173" y="93"/>
                </a:cxn>
                <a:cxn ang="0">
                  <a:pos x="139" y="161"/>
                </a:cxn>
              </a:cxnLst>
              <a:rect l="0" t="0" r="r" b="b"/>
              <a:pathLst>
                <a:path w="236" h="309">
                  <a:moveTo>
                    <a:pt x="148" y="0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39" y="309"/>
                  </a:lnTo>
                  <a:lnTo>
                    <a:pt x="156" y="309"/>
                  </a:lnTo>
                  <a:lnTo>
                    <a:pt x="156" y="292"/>
                  </a:lnTo>
                  <a:lnTo>
                    <a:pt x="139" y="288"/>
                  </a:lnTo>
                  <a:lnTo>
                    <a:pt x="101" y="283"/>
                  </a:lnTo>
                  <a:lnTo>
                    <a:pt x="101" y="178"/>
                  </a:lnTo>
                  <a:lnTo>
                    <a:pt x="127" y="178"/>
                  </a:lnTo>
                  <a:lnTo>
                    <a:pt x="139" y="178"/>
                  </a:lnTo>
                  <a:cubicBezTo>
                    <a:pt x="203" y="174"/>
                    <a:pt x="236" y="144"/>
                    <a:pt x="236" y="81"/>
                  </a:cubicBezTo>
                  <a:cubicBezTo>
                    <a:pt x="236" y="26"/>
                    <a:pt x="198" y="0"/>
                    <a:pt x="148" y="0"/>
                  </a:cubicBezTo>
                  <a:close/>
                  <a:moveTo>
                    <a:pt x="139" y="161"/>
                  </a:moveTo>
                  <a:lnTo>
                    <a:pt x="139" y="161"/>
                  </a:lnTo>
                  <a:lnTo>
                    <a:pt x="118" y="161"/>
                  </a:lnTo>
                  <a:lnTo>
                    <a:pt x="101" y="161"/>
                  </a:lnTo>
                  <a:lnTo>
                    <a:pt x="101" y="21"/>
                  </a:lnTo>
                  <a:lnTo>
                    <a:pt x="118" y="21"/>
                  </a:lnTo>
                  <a:cubicBezTo>
                    <a:pt x="122" y="21"/>
                    <a:pt x="131" y="21"/>
                    <a:pt x="139" y="26"/>
                  </a:cubicBezTo>
                  <a:cubicBezTo>
                    <a:pt x="156" y="30"/>
                    <a:pt x="173" y="51"/>
                    <a:pt x="173" y="93"/>
                  </a:cubicBezTo>
                  <a:cubicBezTo>
                    <a:pt x="173" y="123"/>
                    <a:pt x="165" y="152"/>
                    <a:pt x="139" y="16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10368549" y="664607"/>
              <a:ext cx="121204" cy="126184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156" y="0"/>
                </a:cxn>
                <a:cxn ang="0">
                  <a:pos x="0" y="156"/>
                </a:cxn>
                <a:cxn ang="0">
                  <a:pos x="156" y="317"/>
                </a:cxn>
                <a:cxn ang="0">
                  <a:pos x="160" y="317"/>
                </a:cxn>
                <a:cxn ang="0">
                  <a:pos x="317" y="156"/>
                </a:cxn>
                <a:cxn ang="0">
                  <a:pos x="160" y="0"/>
                </a:cxn>
                <a:cxn ang="0">
                  <a:pos x="160" y="300"/>
                </a:cxn>
                <a:cxn ang="0">
                  <a:pos x="160" y="300"/>
                </a:cxn>
                <a:cxn ang="0">
                  <a:pos x="156" y="300"/>
                </a:cxn>
                <a:cxn ang="0">
                  <a:pos x="72" y="148"/>
                </a:cxn>
                <a:cxn ang="0">
                  <a:pos x="156" y="17"/>
                </a:cxn>
                <a:cxn ang="0">
                  <a:pos x="245" y="169"/>
                </a:cxn>
                <a:cxn ang="0">
                  <a:pos x="160" y="300"/>
                </a:cxn>
              </a:cxnLst>
              <a:rect l="0" t="0" r="r" b="b"/>
              <a:pathLst>
                <a:path w="317" h="317">
                  <a:moveTo>
                    <a:pt x="160" y="0"/>
                  </a:moveTo>
                  <a:lnTo>
                    <a:pt x="156" y="0"/>
                  </a:lnTo>
                  <a:cubicBezTo>
                    <a:pt x="55" y="0"/>
                    <a:pt x="0" y="55"/>
                    <a:pt x="0" y="156"/>
                  </a:cubicBezTo>
                  <a:cubicBezTo>
                    <a:pt x="0" y="262"/>
                    <a:pt x="55" y="317"/>
                    <a:pt x="156" y="317"/>
                  </a:cubicBezTo>
                  <a:lnTo>
                    <a:pt x="160" y="317"/>
                  </a:lnTo>
                  <a:cubicBezTo>
                    <a:pt x="258" y="317"/>
                    <a:pt x="317" y="262"/>
                    <a:pt x="317" y="156"/>
                  </a:cubicBezTo>
                  <a:cubicBezTo>
                    <a:pt x="317" y="55"/>
                    <a:pt x="262" y="0"/>
                    <a:pt x="160" y="0"/>
                  </a:cubicBezTo>
                  <a:close/>
                  <a:moveTo>
                    <a:pt x="160" y="300"/>
                  </a:moveTo>
                  <a:lnTo>
                    <a:pt x="160" y="300"/>
                  </a:lnTo>
                  <a:lnTo>
                    <a:pt x="156" y="300"/>
                  </a:lnTo>
                  <a:cubicBezTo>
                    <a:pt x="110" y="296"/>
                    <a:pt x="72" y="258"/>
                    <a:pt x="72" y="148"/>
                  </a:cubicBezTo>
                  <a:cubicBezTo>
                    <a:pt x="72" y="55"/>
                    <a:pt x="106" y="21"/>
                    <a:pt x="156" y="17"/>
                  </a:cubicBezTo>
                  <a:cubicBezTo>
                    <a:pt x="207" y="21"/>
                    <a:pt x="245" y="63"/>
                    <a:pt x="245" y="169"/>
                  </a:cubicBezTo>
                  <a:cubicBezTo>
                    <a:pt x="245" y="232"/>
                    <a:pt x="220" y="300"/>
                    <a:pt x="160" y="30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10517978" y="664607"/>
              <a:ext cx="111241" cy="126184"/>
            </a:xfrm>
            <a:custGeom>
              <a:avLst/>
              <a:gdLst/>
              <a:ahLst/>
              <a:cxnLst>
                <a:cxn ang="0">
                  <a:pos x="190" y="296"/>
                </a:cxn>
                <a:cxn ang="0">
                  <a:pos x="72" y="156"/>
                </a:cxn>
                <a:cxn ang="0">
                  <a:pos x="173" y="21"/>
                </a:cxn>
                <a:cxn ang="0">
                  <a:pos x="266" y="101"/>
                </a:cxn>
                <a:cxn ang="0">
                  <a:pos x="283" y="101"/>
                </a:cxn>
                <a:cxn ang="0">
                  <a:pos x="283" y="17"/>
                </a:cxn>
                <a:cxn ang="0">
                  <a:pos x="262" y="17"/>
                </a:cxn>
                <a:cxn ang="0">
                  <a:pos x="165" y="0"/>
                </a:cxn>
                <a:cxn ang="0">
                  <a:pos x="0" y="152"/>
                </a:cxn>
                <a:cxn ang="0">
                  <a:pos x="165" y="317"/>
                </a:cxn>
                <a:cxn ang="0">
                  <a:pos x="292" y="287"/>
                </a:cxn>
                <a:cxn ang="0">
                  <a:pos x="292" y="241"/>
                </a:cxn>
                <a:cxn ang="0">
                  <a:pos x="283" y="241"/>
                </a:cxn>
                <a:cxn ang="0">
                  <a:pos x="190" y="296"/>
                </a:cxn>
              </a:cxnLst>
              <a:rect l="0" t="0" r="r" b="b"/>
              <a:pathLst>
                <a:path w="292" h="317">
                  <a:moveTo>
                    <a:pt x="190" y="296"/>
                  </a:moveTo>
                  <a:cubicBezTo>
                    <a:pt x="114" y="296"/>
                    <a:pt x="72" y="224"/>
                    <a:pt x="72" y="156"/>
                  </a:cubicBezTo>
                  <a:cubicBezTo>
                    <a:pt x="72" y="80"/>
                    <a:pt x="110" y="21"/>
                    <a:pt x="173" y="21"/>
                  </a:cubicBezTo>
                  <a:cubicBezTo>
                    <a:pt x="224" y="21"/>
                    <a:pt x="258" y="51"/>
                    <a:pt x="266" y="101"/>
                  </a:cubicBezTo>
                  <a:lnTo>
                    <a:pt x="283" y="101"/>
                  </a:lnTo>
                  <a:lnTo>
                    <a:pt x="283" y="17"/>
                  </a:lnTo>
                  <a:lnTo>
                    <a:pt x="262" y="17"/>
                  </a:lnTo>
                  <a:cubicBezTo>
                    <a:pt x="233" y="8"/>
                    <a:pt x="199" y="0"/>
                    <a:pt x="165" y="0"/>
                  </a:cubicBezTo>
                  <a:cubicBezTo>
                    <a:pt x="76" y="0"/>
                    <a:pt x="0" y="47"/>
                    <a:pt x="0" y="152"/>
                  </a:cubicBezTo>
                  <a:cubicBezTo>
                    <a:pt x="0" y="254"/>
                    <a:pt x="68" y="317"/>
                    <a:pt x="165" y="317"/>
                  </a:cubicBezTo>
                  <a:cubicBezTo>
                    <a:pt x="237" y="317"/>
                    <a:pt x="262" y="300"/>
                    <a:pt x="292" y="287"/>
                  </a:cubicBezTo>
                  <a:lnTo>
                    <a:pt x="292" y="241"/>
                  </a:lnTo>
                  <a:lnTo>
                    <a:pt x="283" y="241"/>
                  </a:lnTo>
                  <a:cubicBezTo>
                    <a:pt x="271" y="279"/>
                    <a:pt x="228" y="296"/>
                    <a:pt x="190" y="296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5" name="Freeform 12"/>
            <p:cNvSpPr>
              <a:spLocks noEditPoints="1"/>
            </p:cNvSpPr>
            <p:nvPr/>
          </p:nvSpPr>
          <p:spPr bwMode="auto">
            <a:xfrm>
              <a:off x="10654125" y="666268"/>
              <a:ext cx="96299" cy="122864"/>
            </a:xfrm>
            <a:custGeom>
              <a:avLst/>
              <a:gdLst/>
              <a:ahLst/>
              <a:cxnLst>
                <a:cxn ang="0">
                  <a:pos x="174" y="148"/>
                </a:cxn>
                <a:cxn ang="0">
                  <a:pos x="174" y="144"/>
                </a:cxn>
                <a:cxn ang="0">
                  <a:pos x="241" y="7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40" y="309"/>
                </a:cxn>
                <a:cxn ang="0">
                  <a:pos x="148" y="309"/>
                </a:cxn>
                <a:cxn ang="0">
                  <a:pos x="254" y="228"/>
                </a:cxn>
                <a:cxn ang="0">
                  <a:pos x="174" y="148"/>
                </a:cxn>
                <a:cxn ang="0">
                  <a:pos x="102" y="21"/>
                </a:cxn>
                <a:cxn ang="0">
                  <a:pos x="102" y="21"/>
                </a:cxn>
                <a:cxn ang="0">
                  <a:pos x="140" y="26"/>
                </a:cxn>
                <a:cxn ang="0">
                  <a:pos x="174" y="81"/>
                </a:cxn>
                <a:cxn ang="0">
                  <a:pos x="140" y="136"/>
                </a:cxn>
                <a:cxn ang="0">
                  <a:pos x="127" y="140"/>
                </a:cxn>
                <a:cxn ang="0">
                  <a:pos x="102" y="140"/>
                </a:cxn>
                <a:cxn ang="0">
                  <a:pos x="102" y="21"/>
                </a:cxn>
                <a:cxn ang="0">
                  <a:pos x="140" y="288"/>
                </a:cxn>
                <a:cxn ang="0">
                  <a:pos x="140" y="288"/>
                </a:cxn>
                <a:cxn ang="0">
                  <a:pos x="102" y="271"/>
                </a:cxn>
                <a:cxn ang="0">
                  <a:pos x="102" y="157"/>
                </a:cxn>
                <a:cxn ang="0">
                  <a:pos x="127" y="157"/>
                </a:cxn>
                <a:cxn ang="0">
                  <a:pos x="140" y="157"/>
                </a:cxn>
                <a:cxn ang="0">
                  <a:pos x="190" y="228"/>
                </a:cxn>
                <a:cxn ang="0">
                  <a:pos x="140" y="288"/>
                </a:cxn>
              </a:cxnLst>
              <a:rect l="0" t="0" r="r" b="b"/>
              <a:pathLst>
                <a:path w="254" h="309">
                  <a:moveTo>
                    <a:pt x="174" y="148"/>
                  </a:moveTo>
                  <a:lnTo>
                    <a:pt x="174" y="144"/>
                  </a:lnTo>
                  <a:cubicBezTo>
                    <a:pt x="212" y="136"/>
                    <a:pt x="241" y="110"/>
                    <a:pt x="241" y="72"/>
                  </a:cubicBezTo>
                  <a:cubicBezTo>
                    <a:pt x="241" y="21"/>
                    <a:pt x="199" y="0"/>
                    <a:pt x="140" y="0"/>
                  </a:cubicBez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40" y="309"/>
                  </a:lnTo>
                  <a:lnTo>
                    <a:pt x="148" y="309"/>
                  </a:lnTo>
                  <a:cubicBezTo>
                    <a:pt x="207" y="309"/>
                    <a:pt x="254" y="279"/>
                    <a:pt x="254" y="228"/>
                  </a:cubicBezTo>
                  <a:cubicBezTo>
                    <a:pt x="254" y="174"/>
                    <a:pt x="224" y="152"/>
                    <a:pt x="174" y="148"/>
                  </a:cubicBezTo>
                  <a:close/>
                  <a:moveTo>
                    <a:pt x="102" y="21"/>
                  </a:moveTo>
                  <a:lnTo>
                    <a:pt x="102" y="21"/>
                  </a:lnTo>
                  <a:cubicBezTo>
                    <a:pt x="114" y="21"/>
                    <a:pt x="127" y="21"/>
                    <a:pt x="140" y="26"/>
                  </a:cubicBezTo>
                  <a:cubicBezTo>
                    <a:pt x="161" y="30"/>
                    <a:pt x="174" y="47"/>
                    <a:pt x="174" y="81"/>
                  </a:cubicBezTo>
                  <a:cubicBezTo>
                    <a:pt x="174" y="106"/>
                    <a:pt x="165" y="131"/>
                    <a:pt x="140" y="136"/>
                  </a:cubicBezTo>
                  <a:cubicBezTo>
                    <a:pt x="135" y="136"/>
                    <a:pt x="131" y="140"/>
                    <a:pt x="127" y="140"/>
                  </a:cubicBezTo>
                  <a:lnTo>
                    <a:pt x="102" y="140"/>
                  </a:lnTo>
                  <a:lnTo>
                    <a:pt x="102" y="21"/>
                  </a:lnTo>
                  <a:close/>
                  <a:moveTo>
                    <a:pt x="140" y="288"/>
                  </a:moveTo>
                  <a:lnTo>
                    <a:pt x="140" y="288"/>
                  </a:lnTo>
                  <a:cubicBezTo>
                    <a:pt x="123" y="288"/>
                    <a:pt x="110" y="279"/>
                    <a:pt x="102" y="271"/>
                  </a:cubicBezTo>
                  <a:lnTo>
                    <a:pt x="102" y="157"/>
                  </a:lnTo>
                  <a:lnTo>
                    <a:pt x="127" y="157"/>
                  </a:lnTo>
                  <a:lnTo>
                    <a:pt x="140" y="157"/>
                  </a:lnTo>
                  <a:cubicBezTo>
                    <a:pt x="174" y="165"/>
                    <a:pt x="190" y="190"/>
                    <a:pt x="190" y="228"/>
                  </a:cubicBezTo>
                  <a:cubicBezTo>
                    <a:pt x="190" y="262"/>
                    <a:pt x="174" y="288"/>
                    <a:pt x="140" y="28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10778649" y="666268"/>
              <a:ext cx="89658" cy="122864"/>
            </a:xfrm>
            <a:custGeom>
              <a:avLst/>
              <a:gdLst/>
              <a:ahLst/>
              <a:cxnLst>
                <a:cxn ang="0">
                  <a:pos x="199" y="279"/>
                </a:cxn>
                <a:cxn ang="0">
                  <a:pos x="101" y="279"/>
                </a:cxn>
                <a:cxn ang="0">
                  <a:pos x="101" y="157"/>
                </a:cxn>
                <a:cxn ang="0">
                  <a:pos x="156" y="157"/>
                </a:cxn>
                <a:cxn ang="0">
                  <a:pos x="169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69" y="93"/>
                </a:cxn>
                <a:cxn ang="0">
                  <a:pos x="156" y="136"/>
                </a:cxn>
                <a:cxn ang="0">
                  <a:pos x="101" y="136"/>
                </a:cxn>
                <a:cxn ang="0">
                  <a:pos x="101" y="30"/>
                </a:cxn>
                <a:cxn ang="0">
                  <a:pos x="194" y="30"/>
                </a:cxn>
                <a:cxn ang="0">
                  <a:pos x="207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203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4" y="309"/>
                </a:cxn>
                <a:cxn ang="0">
                  <a:pos x="237" y="220"/>
                </a:cxn>
                <a:cxn ang="0">
                  <a:pos x="220" y="220"/>
                </a:cxn>
                <a:cxn ang="0">
                  <a:pos x="199" y="279"/>
                </a:cxn>
              </a:cxnLst>
              <a:rect l="0" t="0" r="r" b="b"/>
              <a:pathLst>
                <a:path w="237" h="309">
                  <a:moveTo>
                    <a:pt x="199" y="279"/>
                  </a:moveTo>
                  <a:lnTo>
                    <a:pt x="101" y="279"/>
                  </a:lnTo>
                  <a:lnTo>
                    <a:pt x="101" y="157"/>
                  </a:lnTo>
                  <a:lnTo>
                    <a:pt x="156" y="157"/>
                  </a:lnTo>
                  <a:lnTo>
                    <a:pt x="169" y="199"/>
                  </a:lnTo>
                  <a:lnTo>
                    <a:pt x="186" y="199"/>
                  </a:lnTo>
                  <a:cubicBezTo>
                    <a:pt x="182" y="182"/>
                    <a:pt x="182" y="165"/>
                    <a:pt x="182" y="144"/>
                  </a:cubicBezTo>
                  <a:cubicBezTo>
                    <a:pt x="182" y="127"/>
                    <a:pt x="182" y="110"/>
                    <a:pt x="186" y="93"/>
                  </a:cubicBezTo>
                  <a:lnTo>
                    <a:pt x="169" y="93"/>
                  </a:lnTo>
                  <a:lnTo>
                    <a:pt x="156" y="136"/>
                  </a:lnTo>
                  <a:lnTo>
                    <a:pt x="101" y="136"/>
                  </a:lnTo>
                  <a:lnTo>
                    <a:pt x="101" y="30"/>
                  </a:lnTo>
                  <a:lnTo>
                    <a:pt x="194" y="30"/>
                  </a:lnTo>
                  <a:lnTo>
                    <a:pt x="207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203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4" y="309"/>
                  </a:lnTo>
                  <a:lnTo>
                    <a:pt x="237" y="220"/>
                  </a:lnTo>
                  <a:lnTo>
                    <a:pt x="220" y="220"/>
                  </a:lnTo>
                  <a:lnTo>
                    <a:pt x="199" y="27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0893211" y="666268"/>
              <a:ext cx="189277" cy="157731"/>
            </a:xfrm>
            <a:custGeom>
              <a:avLst/>
              <a:gdLst/>
              <a:ahLst/>
              <a:cxnLst>
                <a:cxn ang="0">
                  <a:pos x="444" y="26"/>
                </a:cxn>
                <a:cxn ang="0">
                  <a:pos x="490" y="17"/>
                </a:cxn>
                <a:cxn ang="0">
                  <a:pos x="490" y="0"/>
                </a:cxn>
                <a:cxn ang="0">
                  <a:pos x="338" y="0"/>
                </a:cxn>
                <a:cxn ang="0">
                  <a:pos x="338" y="17"/>
                </a:cxn>
                <a:cxn ang="0">
                  <a:pos x="380" y="26"/>
                </a:cxn>
                <a:cxn ang="0">
                  <a:pos x="380" y="283"/>
                </a:cxn>
                <a:cxn ang="0">
                  <a:pos x="275" y="283"/>
                </a:cxn>
                <a:cxn ang="0">
                  <a:pos x="275" y="26"/>
                </a:cxn>
                <a:cxn ang="0">
                  <a:pos x="317" y="17"/>
                </a:cxn>
                <a:cxn ang="0">
                  <a:pos x="317" y="0"/>
                </a:cxn>
                <a:cxn ang="0">
                  <a:pos x="169" y="0"/>
                </a:cxn>
                <a:cxn ang="0">
                  <a:pos x="169" y="17"/>
                </a:cxn>
                <a:cxn ang="0">
                  <a:pos x="211" y="26"/>
                </a:cxn>
                <a:cxn ang="0">
                  <a:pos x="211" y="283"/>
                </a:cxn>
                <a:cxn ang="0">
                  <a:pos x="106" y="283"/>
                </a:cxn>
                <a:cxn ang="0">
                  <a:pos x="106" y="26"/>
                </a:cxn>
                <a:cxn ang="0">
                  <a:pos x="148" y="17"/>
                </a:cxn>
                <a:cxn ang="0">
                  <a:pos x="148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457" y="309"/>
                </a:cxn>
                <a:cxn ang="0">
                  <a:pos x="457" y="398"/>
                </a:cxn>
                <a:cxn ang="0">
                  <a:pos x="474" y="398"/>
                </a:cxn>
                <a:cxn ang="0">
                  <a:pos x="495" y="283"/>
                </a:cxn>
                <a:cxn ang="0">
                  <a:pos x="444" y="283"/>
                </a:cxn>
                <a:cxn ang="0">
                  <a:pos x="444" y="26"/>
                </a:cxn>
              </a:cxnLst>
              <a:rect l="0" t="0" r="r" b="b"/>
              <a:pathLst>
                <a:path w="495" h="398">
                  <a:moveTo>
                    <a:pt x="444" y="26"/>
                  </a:moveTo>
                  <a:lnTo>
                    <a:pt x="490" y="17"/>
                  </a:lnTo>
                  <a:lnTo>
                    <a:pt x="490" y="0"/>
                  </a:lnTo>
                  <a:lnTo>
                    <a:pt x="338" y="0"/>
                  </a:lnTo>
                  <a:lnTo>
                    <a:pt x="338" y="17"/>
                  </a:lnTo>
                  <a:lnTo>
                    <a:pt x="380" y="26"/>
                  </a:lnTo>
                  <a:lnTo>
                    <a:pt x="380" y="283"/>
                  </a:lnTo>
                  <a:lnTo>
                    <a:pt x="275" y="283"/>
                  </a:lnTo>
                  <a:lnTo>
                    <a:pt x="275" y="26"/>
                  </a:lnTo>
                  <a:lnTo>
                    <a:pt x="317" y="17"/>
                  </a:lnTo>
                  <a:lnTo>
                    <a:pt x="317" y="0"/>
                  </a:lnTo>
                  <a:lnTo>
                    <a:pt x="169" y="0"/>
                  </a:lnTo>
                  <a:lnTo>
                    <a:pt x="169" y="17"/>
                  </a:lnTo>
                  <a:lnTo>
                    <a:pt x="211" y="26"/>
                  </a:lnTo>
                  <a:lnTo>
                    <a:pt x="211" y="283"/>
                  </a:lnTo>
                  <a:lnTo>
                    <a:pt x="106" y="283"/>
                  </a:lnTo>
                  <a:lnTo>
                    <a:pt x="106" y="26"/>
                  </a:lnTo>
                  <a:lnTo>
                    <a:pt x="148" y="17"/>
                  </a:lnTo>
                  <a:lnTo>
                    <a:pt x="14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457" y="309"/>
                  </a:lnTo>
                  <a:lnTo>
                    <a:pt x="457" y="398"/>
                  </a:lnTo>
                  <a:lnTo>
                    <a:pt x="474" y="398"/>
                  </a:lnTo>
                  <a:lnTo>
                    <a:pt x="495" y="283"/>
                  </a:lnTo>
                  <a:lnTo>
                    <a:pt x="444" y="283"/>
                  </a:lnTo>
                  <a:lnTo>
                    <a:pt x="444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11100751" y="666268"/>
              <a:ext cx="91317" cy="122864"/>
            </a:xfrm>
            <a:custGeom>
              <a:avLst/>
              <a:gdLst/>
              <a:ahLst/>
              <a:cxnLst>
                <a:cxn ang="0">
                  <a:pos x="237" y="220"/>
                </a:cxn>
                <a:cxn ang="0">
                  <a:pos x="224" y="220"/>
                </a:cxn>
                <a:cxn ang="0">
                  <a:pos x="199" y="279"/>
                </a:cxn>
                <a:cxn ang="0">
                  <a:pos x="102" y="279"/>
                </a:cxn>
                <a:cxn ang="0">
                  <a:pos x="102" y="157"/>
                </a:cxn>
                <a:cxn ang="0">
                  <a:pos x="157" y="157"/>
                </a:cxn>
                <a:cxn ang="0">
                  <a:pos x="170" y="199"/>
                </a:cxn>
                <a:cxn ang="0">
                  <a:pos x="186" y="199"/>
                </a:cxn>
                <a:cxn ang="0">
                  <a:pos x="182" y="144"/>
                </a:cxn>
                <a:cxn ang="0">
                  <a:pos x="186" y="93"/>
                </a:cxn>
                <a:cxn ang="0">
                  <a:pos x="174" y="93"/>
                </a:cxn>
                <a:cxn ang="0">
                  <a:pos x="157" y="136"/>
                </a:cxn>
                <a:cxn ang="0">
                  <a:pos x="102" y="136"/>
                </a:cxn>
                <a:cxn ang="0">
                  <a:pos x="102" y="30"/>
                </a:cxn>
                <a:cxn ang="0">
                  <a:pos x="195" y="30"/>
                </a:cxn>
                <a:cxn ang="0">
                  <a:pos x="208" y="81"/>
                </a:cxn>
                <a:cxn ang="0">
                  <a:pos x="224" y="81"/>
                </a:cxn>
                <a:cxn ang="0">
                  <a:pos x="220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38" y="26"/>
                </a:cxn>
                <a:cxn ang="0">
                  <a:pos x="38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37" y="220"/>
                </a:cxn>
              </a:cxnLst>
              <a:rect l="0" t="0" r="r" b="b"/>
              <a:pathLst>
                <a:path w="237" h="309">
                  <a:moveTo>
                    <a:pt x="237" y="220"/>
                  </a:moveTo>
                  <a:lnTo>
                    <a:pt x="224" y="220"/>
                  </a:lnTo>
                  <a:lnTo>
                    <a:pt x="199" y="279"/>
                  </a:lnTo>
                  <a:lnTo>
                    <a:pt x="102" y="279"/>
                  </a:lnTo>
                  <a:lnTo>
                    <a:pt x="102" y="157"/>
                  </a:lnTo>
                  <a:lnTo>
                    <a:pt x="157" y="157"/>
                  </a:lnTo>
                  <a:lnTo>
                    <a:pt x="170" y="199"/>
                  </a:lnTo>
                  <a:lnTo>
                    <a:pt x="186" y="199"/>
                  </a:lnTo>
                  <a:cubicBezTo>
                    <a:pt x="186" y="182"/>
                    <a:pt x="182" y="165"/>
                    <a:pt x="182" y="144"/>
                  </a:cubicBezTo>
                  <a:cubicBezTo>
                    <a:pt x="182" y="127"/>
                    <a:pt x="186" y="110"/>
                    <a:pt x="186" y="93"/>
                  </a:cubicBezTo>
                  <a:lnTo>
                    <a:pt x="174" y="93"/>
                  </a:lnTo>
                  <a:lnTo>
                    <a:pt x="157" y="136"/>
                  </a:lnTo>
                  <a:lnTo>
                    <a:pt x="102" y="136"/>
                  </a:lnTo>
                  <a:lnTo>
                    <a:pt x="102" y="30"/>
                  </a:lnTo>
                  <a:lnTo>
                    <a:pt x="195" y="30"/>
                  </a:lnTo>
                  <a:lnTo>
                    <a:pt x="208" y="81"/>
                  </a:lnTo>
                  <a:lnTo>
                    <a:pt x="224" y="81"/>
                  </a:lnTo>
                  <a:lnTo>
                    <a:pt x="220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8" y="26"/>
                  </a:lnTo>
                  <a:lnTo>
                    <a:pt x="38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37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1216974" y="666268"/>
              <a:ext cx="129505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6" y="26"/>
                </a:cxn>
                <a:cxn ang="0">
                  <a:pos x="236" y="136"/>
                </a:cxn>
                <a:cxn ang="0">
                  <a:pos x="105" y="136"/>
                </a:cxn>
                <a:cxn ang="0">
                  <a:pos x="105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5" y="283"/>
                </a:cxn>
                <a:cxn ang="0">
                  <a:pos x="105" y="161"/>
                </a:cxn>
                <a:cxn ang="0">
                  <a:pos x="236" y="161"/>
                </a:cxn>
                <a:cxn ang="0">
                  <a:pos x="236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6" y="26"/>
                  </a:lnTo>
                  <a:lnTo>
                    <a:pt x="236" y="136"/>
                  </a:lnTo>
                  <a:lnTo>
                    <a:pt x="105" y="136"/>
                  </a:lnTo>
                  <a:lnTo>
                    <a:pt x="105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5" y="283"/>
                  </a:lnTo>
                  <a:lnTo>
                    <a:pt x="105" y="161"/>
                  </a:lnTo>
                  <a:lnTo>
                    <a:pt x="236" y="161"/>
                  </a:lnTo>
                  <a:lnTo>
                    <a:pt x="236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11368063" y="666268"/>
              <a:ext cx="131166" cy="122864"/>
            </a:xfrm>
            <a:custGeom>
              <a:avLst/>
              <a:gdLst/>
              <a:ahLst/>
              <a:cxnLst>
                <a:cxn ang="0">
                  <a:pos x="190" y="17"/>
                </a:cxn>
                <a:cxn ang="0">
                  <a:pos x="237" y="26"/>
                </a:cxn>
                <a:cxn ang="0">
                  <a:pos x="237" y="30"/>
                </a:cxn>
                <a:cxn ang="0">
                  <a:pos x="106" y="237"/>
                </a:cxn>
                <a:cxn ang="0">
                  <a:pos x="106" y="26"/>
                </a:cxn>
                <a:cxn ang="0">
                  <a:pos x="152" y="17"/>
                </a:cxn>
                <a:cxn ang="0">
                  <a:pos x="152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2" y="26"/>
                </a:cxn>
                <a:cxn ang="0">
                  <a:pos x="42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152" y="309"/>
                </a:cxn>
                <a:cxn ang="0">
                  <a:pos x="152" y="292"/>
                </a:cxn>
                <a:cxn ang="0">
                  <a:pos x="106" y="283"/>
                </a:cxn>
                <a:cxn ang="0">
                  <a:pos x="106" y="279"/>
                </a:cxn>
                <a:cxn ang="0">
                  <a:pos x="237" y="72"/>
                </a:cxn>
                <a:cxn ang="0">
                  <a:pos x="237" y="283"/>
                </a:cxn>
                <a:cxn ang="0">
                  <a:pos x="190" y="292"/>
                </a:cxn>
                <a:cxn ang="0">
                  <a:pos x="190" y="309"/>
                </a:cxn>
                <a:cxn ang="0">
                  <a:pos x="342" y="309"/>
                </a:cxn>
                <a:cxn ang="0">
                  <a:pos x="342" y="292"/>
                </a:cxn>
                <a:cxn ang="0">
                  <a:pos x="300" y="283"/>
                </a:cxn>
                <a:cxn ang="0">
                  <a:pos x="300" y="26"/>
                </a:cxn>
                <a:cxn ang="0">
                  <a:pos x="342" y="17"/>
                </a:cxn>
                <a:cxn ang="0">
                  <a:pos x="342" y="0"/>
                </a:cxn>
                <a:cxn ang="0">
                  <a:pos x="190" y="0"/>
                </a:cxn>
                <a:cxn ang="0">
                  <a:pos x="190" y="17"/>
                </a:cxn>
              </a:cxnLst>
              <a:rect l="0" t="0" r="r" b="b"/>
              <a:pathLst>
                <a:path w="342" h="309">
                  <a:moveTo>
                    <a:pt x="190" y="17"/>
                  </a:moveTo>
                  <a:lnTo>
                    <a:pt x="237" y="26"/>
                  </a:lnTo>
                  <a:lnTo>
                    <a:pt x="237" y="30"/>
                  </a:lnTo>
                  <a:lnTo>
                    <a:pt x="106" y="237"/>
                  </a:lnTo>
                  <a:lnTo>
                    <a:pt x="106" y="26"/>
                  </a:lnTo>
                  <a:lnTo>
                    <a:pt x="152" y="17"/>
                  </a:lnTo>
                  <a:lnTo>
                    <a:pt x="152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2" y="26"/>
                  </a:lnTo>
                  <a:lnTo>
                    <a:pt x="42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152" y="309"/>
                  </a:lnTo>
                  <a:lnTo>
                    <a:pt x="152" y="292"/>
                  </a:lnTo>
                  <a:lnTo>
                    <a:pt x="106" y="283"/>
                  </a:lnTo>
                  <a:lnTo>
                    <a:pt x="106" y="279"/>
                  </a:lnTo>
                  <a:lnTo>
                    <a:pt x="237" y="72"/>
                  </a:lnTo>
                  <a:lnTo>
                    <a:pt x="237" y="283"/>
                  </a:lnTo>
                  <a:lnTo>
                    <a:pt x="190" y="292"/>
                  </a:lnTo>
                  <a:lnTo>
                    <a:pt x="190" y="309"/>
                  </a:lnTo>
                  <a:lnTo>
                    <a:pt x="342" y="309"/>
                  </a:lnTo>
                  <a:lnTo>
                    <a:pt x="342" y="292"/>
                  </a:lnTo>
                  <a:lnTo>
                    <a:pt x="300" y="283"/>
                  </a:lnTo>
                  <a:lnTo>
                    <a:pt x="300" y="26"/>
                  </a:lnTo>
                  <a:lnTo>
                    <a:pt x="342" y="17"/>
                  </a:lnTo>
                  <a:lnTo>
                    <a:pt x="342" y="0"/>
                  </a:lnTo>
                  <a:lnTo>
                    <a:pt x="190" y="0"/>
                  </a:lnTo>
                  <a:lnTo>
                    <a:pt x="190" y="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11519152" y="666268"/>
              <a:ext cx="92978" cy="122864"/>
            </a:xfrm>
            <a:custGeom>
              <a:avLst/>
              <a:gdLst/>
              <a:ahLst/>
              <a:cxnLst>
                <a:cxn ang="0">
                  <a:pos x="225" y="220"/>
                </a:cxn>
                <a:cxn ang="0">
                  <a:pos x="199" y="279"/>
                </a:cxn>
                <a:cxn ang="0">
                  <a:pos x="106" y="279"/>
                </a:cxn>
                <a:cxn ang="0">
                  <a:pos x="106" y="157"/>
                </a:cxn>
                <a:cxn ang="0">
                  <a:pos x="161" y="157"/>
                </a:cxn>
                <a:cxn ang="0">
                  <a:pos x="174" y="199"/>
                </a:cxn>
                <a:cxn ang="0">
                  <a:pos x="187" y="199"/>
                </a:cxn>
                <a:cxn ang="0">
                  <a:pos x="187" y="144"/>
                </a:cxn>
                <a:cxn ang="0">
                  <a:pos x="187" y="93"/>
                </a:cxn>
                <a:cxn ang="0">
                  <a:pos x="174" y="93"/>
                </a:cxn>
                <a:cxn ang="0">
                  <a:pos x="161" y="136"/>
                </a:cxn>
                <a:cxn ang="0">
                  <a:pos x="106" y="136"/>
                </a:cxn>
                <a:cxn ang="0">
                  <a:pos x="106" y="30"/>
                </a:cxn>
                <a:cxn ang="0">
                  <a:pos x="195" y="30"/>
                </a:cxn>
                <a:cxn ang="0">
                  <a:pos x="212" y="81"/>
                </a:cxn>
                <a:cxn ang="0">
                  <a:pos x="225" y="81"/>
                </a:cxn>
                <a:cxn ang="0">
                  <a:pos x="225" y="0"/>
                </a:cxn>
                <a:cxn ang="0">
                  <a:pos x="0" y="0"/>
                </a:cxn>
                <a:cxn ang="0">
                  <a:pos x="0" y="17"/>
                </a:cxn>
                <a:cxn ang="0">
                  <a:pos x="43" y="26"/>
                </a:cxn>
                <a:cxn ang="0">
                  <a:pos x="43" y="283"/>
                </a:cxn>
                <a:cxn ang="0">
                  <a:pos x="0" y="292"/>
                </a:cxn>
                <a:cxn ang="0">
                  <a:pos x="0" y="309"/>
                </a:cxn>
                <a:cxn ang="0">
                  <a:pos x="229" y="309"/>
                </a:cxn>
                <a:cxn ang="0">
                  <a:pos x="241" y="220"/>
                </a:cxn>
                <a:cxn ang="0">
                  <a:pos x="225" y="220"/>
                </a:cxn>
              </a:cxnLst>
              <a:rect l="0" t="0" r="r" b="b"/>
              <a:pathLst>
                <a:path w="241" h="309">
                  <a:moveTo>
                    <a:pt x="225" y="220"/>
                  </a:moveTo>
                  <a:lnTo>
                    <a:pt x="199" y="279"/>
                  </a:lnTo>
                  <a:lnTo>
                    <a:pt x="106" y="279"/>
                  </a:lnTo>
                  <a:lnTo>
                    <a:pt x="106" y="157"/>
                  </a:lnTo>
                  <a:lnTo>
                    <a:pt x="161" y="157"/>
                  </a:lnTo>
                  <a:lnTo>
                    <a:pt x="174" y="199"/>
                  </a:lnTo>
                  <a:lnTo>
                    <a:pt x="187" y="199"/>
                  </a:lnTo>
                  <a:lnTo>
                    <a:pt x="187" y="144"/>
                  </a:lnTo>
                  <a:lnTo>
                    <a:pt x="187" y="93"/>
                  </a:lnTo>
                  <a:lnTo>
                    <a:pt x="174" y="93"/>
                  </a:lnTo>
                  <a:lnTo>
                    <a:pt x="161" y="136"/>
                  </a:lnTo>
                  <a:lnTo>
                    <a:pt x="106" y="136"/>
                  </a:lnTo>
                  <a:lnTo>
                    <a:pt x="106" y="30"/>
                  </a:lnTo>
                  <a:lnTo>
                    <a:pt x="195" y="30"/>
                  </a:lnTo>
                  <a:lnTo>
                    <a:pt x="212" y="81"/>
                  </a:lnTo>
                  <a:lnTo>
                    <a:pt x="225" y="81"/>
                  </a:lnTo>
                  <a:lnTo>
                    <a:pt x="225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43" y="26"/>
                  </a:lnTo>
                  <a:lnTo>
                    <a:pt x="43" y="283"/>
                  </a:lnTo>
                  <a:lnTo>
                    <a:pt x="0" y="292"/>
                  </a:lnTo>
                  <a:lnTo>
                    <a:pt x="0" y="309"/>
                  </a:lnTo>
                  <a:lnTo>
                    <a:pt x="229" y="309"/>
                  </a:lnTo>
                  <a:lnTo>
                    <a:pt x="241" y="220"/>
                  </a:lnTo>
                  <a:lnTo>
                    <a:pt x="225" y="2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22" name="Freeform 19"/>
            <p:cNvSpPr>
              <a:spLocks noEditPoints="1"/>
            </p:cNvSpPr>
            <p:nvPr/>
          </p:nvSpPr>
          <p:spPr bwMode="auto">
            <a:xfrm>
              <a:off x="10735481" y="300997"/>
              <a:ext cx="240746" cy="303839"/>
            </a:xfrm>
            <a:custGeom>
              <a:avLst/>
              <a:gdLst/>
              <a:ahLst/>
              <a:cxnLst>
                <a:cxn ang="0">
                  <a:pos x="317" y="774"/>
                </a:cxn>
                <a:cxn ang="0">
                  <a:pos x="587" y="668"/>
                </a:cxn>
                <a:cxn ang="0">
                  <a:pos x="630" y="85"/>
                </a:cxn>
                <a:cxn ang="0">
                  <a:pos x="317" y="0"/>
                </a:cxn>
                <a:cxn ang="0">
                  <a:pos x="160" y="42"/>
                </a:cxn>
                <a:cxn ang="0">
                  <a:pos x="0" y="85"/>
                </a:cxn>
                <a:cxn ang="0">
                  <a:pos x="42" y="668"/>
                </a:cxn>
                <a:cxn ang="0">
                  <a:pos x="160" y="715"/>
                </a:cxn>
                <a:cxn ang="0">
                  <a:pos x="317" y="774"/>
                </a:cxn>
                <a:cxn ang="0">
                  <a:pos x="160" y="76"/>
                </a:cxn>
                <a:cxn ang="0">
                  <a:pos x="160" y="76"/>
                </a:cxn>
                <a:cxn ang="0">
                  <a:pos x="224" y="59"/>
                </a:cxn>
                <a:cxn ang="0">
                  <a:pos x="160" y="161"/>
                </a:cxn>
                <a:cxn ang="0">
                  <a:pos x="105" y="258"/>
                </a:cxn>
                <a:cxn ang="0">
                  <a:pos x="105" y="186"/>
                </a:cxn>
                <a:cxn ang="0">
                  <a:pos x="101" y="93"/>
                </a:cxn>
                <a:cxn ang="0">
                  <a:pos x="160" y="76"/>
                </a:cxn>
                <a:cxn ang="0">
                  <a:pos x="76" y="643"/>
                </a:cxn>
                <a:cxn ang="0">
                  <a:pos x="76" y="643"/>
                </a:cxn>
                <a:cxn ang="0">
                  <a:pos x="55" y="385"/>
                </a:cxn>
                <a:cxn ang="0">
                  <a:pos x="114" y="389"/>
                </a:cxn>
                <a:cxn ang="0">
                  <a:pos x="160" y="313"/>
                </a:cxn>
                <a:cxn ang="0">
                  <a:pos x="228" y="203"/>
                </a:cxn>
                <a:cxn ang="0">
                  <a:pos x="224" y="275"/>
                </a:cxn>
                <a:cxn ang="0">
                  <a:pos x="228" y="397"/>
                </a:cxn>
                <a:cxn ang="0">
                  <a:pos x="317" y="402"/>
                </a:cxn>
                <a:cxn ang="0">
                  <a:pos x="317" y="34"/>
                </a:cxn>
                <a:cxn ang="0">
                  <a:pos x="596" y="110"/>
                </a:cxn>
                <a:cxn ang="0">
                  <a:pos x="575" y="385"/>
                </a:cxn>
                <a:cxn ang="0">
                  <a:pos x="494" y="389"/>
                </a:cxn>
                <a:cxn ang="0">
                  <a:pos x="507" y="156"/>
                </a:cxn>
                <a:cxn ang="0">
                  <a:pos x="410" y="140"/>
                </a:cxn>
                <a:cxn ang="0">
                  <a:pos x="406" y="397"/>
                </a:cxn>
                <a:cxn ang="0">
                  <a:pos x="317" y="402"/>
                </a:cxn>
                <a:cxn ang="0">
                  <a:pos x="317" y="736"/>
                </a:cxn>
                <a:cxn ang="0">
                  <a:pos x="160" y="676"/>
                </a:cxn>
                <a:cxn ang="0">
                  <a:pos x="76" y="643"/>
                </a:cxn>
              </a:cxnLst>
              <a:rect l="0" t="0" r="r" b="b"/>
              <a:pathLst>
                <a:path w="630" h="774">
                  <a:moveTo>
                    <a:pt x="317" y="774"/>
                  </a:moveTo>
                  <a:lnTo>
                    <a:pt x="587" y="668"/>
                  </a:lnTo>
                  <a:lnTo>
                    <a:pt x="630" y="85"/>
                  </a:lnTo>
                  <a:lnTo>
                    <a:pt x="317" y="0"/>
                  </a:lnTo>
                  <a:lnTo>
                    <a:pt x="160" y="42"/>
                  </a:lnTo>
                  <a:lnTo>
                    <a:pt x="0" y="85"/>
                  </a:lnTo>
                  <a:lnTo>
                    <a:pt x="42" y="668"/>
                  </a:lnTo>
                  <a:lnTo>
                    <a:pt x="160" y="715"/>
                  </a:lnTo>
                  <a:lnTo>
                    <a:pt x="317" y="774"/>
                  </a:lnTo>
                  <a:close/>
                  <a:moveTo>
                    <a:pt x="160" y="76"/>
                  </a:moveTo>
                  <a:lnTo>
                    <a:pt x="160" y="76"/>
                  </a:lnTo>
                  <a:lnTo>
                    <a:pt x="224" y="59"/>
                  </a:lnTo>
                  <a:lnTo>
                    <a:pt x="160" y="161"/>
                  </a:lnTo>
                  <a:lnTo>
                    <a:pt x="105" y="258"/>
                  </a:lnTo>
                  <a:lnTo>
                    <a:pt x="105" y="186"/>
                  </a:lnTo>
                  <a:lnTo>
                    <a:pt x="101" y="93"/>
                  </a:lnTo>
                  <a:lnTo>
                    <a:pt x="160" y="76"/>
                  </a:lnTo>
                  <a:close/>
                  <a:moveTo>
                    <a:pt x="76" y="643"/>
                  </a:moveTo>
                  <a:lnTo>
                    <a:pt x="76" y="643"/>
                  </a:lnTo>
                  <a:lnTo>
                    <a:pt x="55" y="385"/>
                  </a:lnTo>
                  <a:lnTo>
                    <a:pt x="114" y="389"/>
                  </a:lnTo>
                  <a:lnTo>
                    <a:pt x="160" y="313"/>
                  </a:lnTo>
                  <a:lnTo>
                    <a:pt x="228" y="203"/>
                  </a:lnTo>
                  <a:lnTo>
                    <a:pt x="224" y="275"/>
                  </a:lnTo>
                  <a:lnTo>
                    <a:pt x="228" y="397"/>
                  </a:lnTo>
                  <a:lnTo>
                    <a:pt x="317" y="402"/>
                  </a:lnTo>
                  <a:lnTo>
                    <a:pt x="317" y="34"/>
                  </a:lnTo>
                  <a:lnTo>
                    <a:pt x="596" y="110"/>
                  </a:lnTo>
                  <a:lnTo>
                    <a:pt x="575" y="385"/>
                  </a:lnTo>
                  <a:lnTo>
                    <a:pt x="494" y="389"/>
                  </a:lnTo>
                  <a:lnTo>
                    <a:pt x="507" y="156"/>
                  </a:lnTo>
                  <a:lnTo>
                    <a:pt x="410" y="140"/>
                  </a:lnTo>
                  <a:lnTo>
                    <a:pt x="406" y="397"/>
                  </a:lnTo>
                  <a:lnTo>
                    <a:pt x="317" y="402"/>
                  </a:lnTo>
                  <a:lnTo>
                    <a:pt x="317" y="736"/>
                  </a:lnTo>
                  <a:lnTo>
                    <a:pt x="160" y="676"/>
                  </a:lnTo>
                  <a:lnTo>
                    <a:pt x="76" y="6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826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C57A16CD-55A2-4F01-A658-438A93B431F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258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C57A16CD-55A2-4F01-A658-438A93B431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D3B4AB-2944-4CB8-974F-92CE170CCDE7}"/>
              </a:ext>
            </a:extLst>
          </p:cNvPr>
          <p:cNvSpPr/>
          <p:nvPr/>
        </p:nvSpPr>
        <p:spPr>
          <a:xfrm rot="10800000">
            <a:off x="7140775" y="0"/>
            <a:ext cx="5080000" cy="6858000"/>
          </a:xfrm>
          <a:prstGeom prst="rect">
            <a:avLst/>
          </a:prstGeom>
          <a:gradFill>
            <a:gsLst>
              <a:gs pos="0">
                <a:srgbClr val="00B0F0"/>
              </a:gs>
              <a:gs pos="88000">
                <a:srgbClr val="2D2B8D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1DBF65-A5EE-42BD-A8DA-21D7B69EA723}"/>
              </a:ext>
            </a:extLst>
          </p:cNvPr>
          <p:cNvSpPr txBox="1"/>
          <p:nvPr/>
        </p:nvSpPr>
        <p:spPr>
          <a:xfrm>
            <a:off x="1778260" y="1907468"/>
            <a:ext cx="4191455" cy="9356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Пособия </a:t>
            </a:r>
            <a:b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ru-RU" sz="3200" b="1" spc="-40" dirty="0" smtClean="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 линиям УМК</a:t>
            </a:r>
            <a:endParaRPr lang="ru-RU" sz="3200" b="1" spc="-40" dirty="0">
              <a:gradFill>
                <a:gsLst>
                  <a:gs pos="88000">
                    <a:srgbClr val="00B0F0"/>
                  </a:gs>
                  <a:gs pos="0">
                    <a:srgbClr val="2D2B8D"/>
                  </a:gs>
                </a:gsLst>
                <a:lin ang="2400000" scaled="0"/>
              </a:gra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3FC4D94E-3F7B-457C-A7CE-EAF00E7B718A}"/>
              </a:ext>
            </a:extLst>
          </p:cNvPr>
          <p:cNvSpPr txBox="1">
            <a:spLocks/>
          </p:cNvSpPr>
          <p:nvPr/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000000-1234-1234-1234-123412341234}" type="slidenum">
              <a:rPr lang="en" sz="1100" smtClean="0">
                <a:solidFill>
                  <a:schemeClr val="bg1">
                    <a:lumMod val="8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/>
              <a:t>2</a:t>
            </a:fld>
            <a:endParaRPr lang="en" sz="1100" dirty="0">
              <a:solidFill>
                <a:schemeClr val="bg1">
                  <a:lumMod val="8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419693" y="1765755"/>
            <a:ext cx="317054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endParaRPr lang="ru-RU" sz="1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76954" y="1933225"/>
            <a:ext cx="935645" cy="935641"/>
            <a:chOff x="576954" y="1933225"/>
            <a:chExt cx="935645" cy="935641"/>
          </a:xfrm>
        </p:grpSpPr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6C2484BF-A76B-4B95-9B8A-5C002E16225E}"/>
                </a:ext>
              </a:extLst>
            </p:cNvPr>
            <p:cNvSpPr/>
            <p:nvPr/>
          </p:nvSpPr>
          <p:spPr>
            <a:xfrm>
              <a:off x="576954" y="1933225"/>
              <a:ext cx="935645" cy="935641"/>
            </a:xfrm>
            <a:prstGeom prst="ellipse">
              <a:avLst/>
            </a:prstGeom>
            <a:ln w="28575">
              <a:gradFill>
                <a:gsLst>
                  <a:gs pos="0">
                    <a:srgbClr val="2D2B8D"/>
                  </a:gs>
                  <a:gs pos="88000">
                    <a:srgbClr val="00B0F0"/>
                  </a:gs>
                </a:gsLst>
                <a:lin ang="2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F556AEBB-BC7B-48BB-B38B-4137C2A55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33" y="2054475"/>
              <a:ext cx="656087" cy="656087"/>
            </a:xfrm>
            <a:prstGeom prst="rect">
              <a:avLst/>
            </a:prstGeom>
          </p:spPr>
        </p:pic>
      </p:grpSp>
      <p:grpSp>
        <p:nvGrpSpPr>
          <p:cNvPr id="27" name="Группа 26"/>
          <p:cNvGrpSpPr/>
          <p:nvPr/>
        </p:nvGrpSpPr>
        <p:grpSpPr>
          <a:xfrm>
            <a:off x="7691353" y="1738288"/>
            <a:ext cx="728340" cy="728336"/>
            <a:chOff x="7559745" y="1617031"/>
            <a:chExt cx="728340" cy="728336"/>
          </a:xfrm>
        </p:grpSpPr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1B3EF5EA-9F06-4458-A78A-6CE112383FDD}"/>
                </a:ext>
              </a:extLst>
            </p:cNvPr>
            <p:cNvSpPr/>
            <p:nvPr/>
          </p:nvSpPr>
          <p:spPr>
            <a:xfrm>
              <a:off x="7559745" y="1617031"/>
              <a:ext cx="728340" cy="728336"/>
            </a:xfrm>
            <a:prstGeom prst="ellips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32" name="Рисунок 31" descr="Попасть в яблочко">
              <a:extLst>
                <a:ext uri="{FF2B5EF4-FFF2-40B4-BE49-F238E27FC236}">
                  <a16:creationId xmlns:a16="http://schemas.microsoft.com/office/drawing/2014/main" id="{3332B0D8-A807-4EFC-AFB5-23A266151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734300" y="1777850"/>
              <a:ext cx="406698" cy="406698"/>
            </a:xfrm>
            <a:prstGeom prst="rect">
              <a:avLst/>
            </a:prstGeom>
          </p:spPr>
        </p:pic>
      </p:grpSp>
      <p:sp>
        <p:nvSpPr>
          <p:cNvPr id="34" name="Прямоугольник 33"/>
          <p:cNvSpPr/>
          <p:nvPr/>
        </p:nvSpPr>
        <p:spPr>
          <a:xfrm>
            <a:off x="8566780" y="2054139"/>
            <a:ext cx="3170545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ru-RU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Дидактические материалы</a:t>
            </a: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66780" y="3301795"/>
            <a:ext cx="3170545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lang="ru-RU" sz="1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Сборники вопросов и задач</a:t>
            </a:r>
            <a:endParaRPr lang="ru-R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7579948" y="3036756"/>
            <a:ext cx="728340" cy="728336"/>
            <a:chOff x="7559745" y="1617031"/>
            <a:chExt cx="728340" cy="728336"/>
          </a:xfrm>
        </p:grpSpPr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1B3EF5EA-9F06-4458-A78A-6CE112383FDD}"/>
                </a:ext>
              </a:extLst>
            </p:cNvPr>
            <p:cNvSpPr/>
            <p:nvPr/>
          </p:nvSpPr>
          <p:spPr>
            <a:xfrm>
              <a:off x="7559745" y="1617031"/>
              <a:ext cx="728340" cy="728336"/>
            </a:xfrm>
            <a:prstGeom prst="ellips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algn="ctr"/>
              <a:endParaRPr lang="ru-RU" sz="2800" dirty="0">
                <a:solidFill>
                  <a:schemeClr val="bg1">
                    <a:lumMod val="8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20" name="Рисунок 19" descr="Попасть в яблочко">
              <a:extLst>
                <a:ext uri="{FF2B5EF4-FFF2-40B4-BE49-F238E27FC236}">
                  <a16:creationId xmlns:a16="http://schemas.microsoft.com/office/drawing/2014/main" id="{3332B0D8-A807-4EFC-AFB5-23A266151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734300" y="1777850"/>
              <a:ext cx="406698" cy="406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597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330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703816" y="1605618"/>
            <a:ext cx="6382195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Физика. Дидактические материалы. 7,8,9 классы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8540" y="5508485"/>
            <a:ext cx="2952751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 smtClean="0">
                <a:latin typeface="+mn-lt"/>
              </a:rPr>
              <a:t>216-0188-01, 216-0189-01, 216-0190-01</a:t>
            </a:r>
          </a:p>
          <a:p>
            <a:pPr lvl="0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 smtClean="0">
                <a:latin typeface="+mn-lt"/>
              </a:rPr>
              <a:t>60</a:t>
            </a:r>
            <a:r>
              <a:rPr lang="ru-RU" b="0" dirty="0" smtClean="0">
                <a:latin typeface="+mn-lt"/>
                <a:sym typeface="Wingdings 2" panose="05020102010507070707" pitchFamily="18" charset="2"/>
              </a:rPr>
              <a:t>90</a:t>
            </a:r>
            <a:r>
              <a:rPr lang="en-US" b="0" dirty="0" smtClean="0">
                <a:latin typeface="+mn-lt"/>
              </a:rPr>
              <a:t> </a:t>
            </a:r>
            <a:r>
              <a:rPr lang="ru-RU" b="0" dirty="0" smtClean="0">
                <a:latin typeface="+mn-lt"/>
              </a:rPr>
              <a:t>1/16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128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стр., 1 краска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0411" y="2556450"/>
            <a:ext cx="5859682" cy="3223959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</a:pPr>
            <a:r>
              <a:rPr lang="ru-RU" sz="1400" dirty="0" smtClean="0"/>
              <a:t>Пособия содержат: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тренировочные задания по всем разделам курса физики содержат набор качественных, экспериментальных и графических задач, </a:t>
            </a:r>
            <a:endParaRPr lang="en-US" sz="1400" dirty="0" smtClean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тесты </a:t>
            </a:r>
            <a:r>
              <a:rPr lang="ru-RU" sz="1400" dirty="0"/>
              <a:t>для </a:t>
            </a:r>
            <a:r>
              <a:rPr lang="ru-RU" sz="1400" dirty="0" smtClean="0"/>
              <a:t>самоконтроля с выбором ответа для проведения оперативного поурочного тематического контроля,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самостоятельные работы включают несколько вариантов и рассчитаны примерно на 20 минут каждая, 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 smtClean="0"/>
              <a:t>контрольные </a:t>
            </a:r>
            <a:r>
              <a:rPr lang="ru-RU" sz="1400" dirty="0"/>
              <a:t>работы и примеры решения задач</a:t>
            </a:r>
            <a:r>
              <a:rPr lang="ru-RU" sz="1400" dirty="0" smtClean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1400" dirty="0" smtClean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n-US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540" y="512568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Линия УМК</a:t>
            </a:r>
            <a:r>
              <a:rPr lang="en-US" dirty="0"/>
              <a:t> </a:t>
            </a:r>
            <a:r>
              <a:rPr lang="ru-RU" dirty="0" err="1" smtClean="0"/>
              <a:t>Перышкина</a:t>
            </a:r>
            <a:r>
              <a:rPr lang="ru-RU" dirty="0" smtClean="0"/>
              <a:t> И.М.-Иванова А.И. Физика (7-9)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0411" y="1902657"/>
            <a:ext cx="4038442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Марон А.Е., Марон Е.А.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933" y="2261139"/>
            <a:ext cx="1978926" cy="303963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2" y="1605618"/>
            <a:ext cx="1924682" cy="312605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5161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326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703816" y="1605618"/>
            <a:ext cx="6382195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Физика. Сборник вопросов и задач. 7,8</a:t>
            </a:r>
            <a:r>
              <a:rPr lang="en-US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,9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классы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" y="5399312"/>
            <a:ext cx="2952751" cy="6261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 smtClean="0">
                <a:latin typeface="+mn-lt"/>
              </a:rPr>
              <a:t>216-0192-01, 216-0193-01</a:t>
            </a:r>
            <a:r>
              <a:rPr lang="en-US" b="0" dirty="0" smtClean="0">
                <a:latin typeface="+mn-lt"/>
              </a:rPr>
              <a:t>, </a:t>
            </a:r>
            <a:r>
              <a:rPr lang="ru-RU" b="0" dirty="0" smtClean="0">
                <a:latin typeface="+mn-lt"/>
              </a:rPr>
              <a:t>216-019</a:t>
            </a:r>
            <a:r>
              <a:rPr lang="en-US" b="0" dirty="0" smtClean="0">
                <a:latin typeface="+mn-lt"/>
              </a:rPr>
              <a:t>4</a:t>
            </a:r>
            <a:r>
              <a:rPr lang="ru-RU" b="0" dirty="0" smtClean="0">
                <a:latin typeface="+mn-lt"/>
              </a:rPr>
              <a:t>-01</a:t>
            </a:r>
            <a:endParaRPr lang="ru-RU" b="0" dirty="0">
              <a:latin typeface="+mn-lt"/>
            </a:endParaRPr>
          </a:p>
          <a:p>
            <a:pPr lvl="0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 </a:t>
            </a:r>
            <a:r>
              <a:rPr lang="ru-RU" b="0" dirty="0" smtClean="0">
                <a:latin typeface="+mn-lt"/>
              </a:rPr>
              <a:t>60</a:t>
            </a:r>
            <a:r>
              <a:rPr lang="ru-RU" b="0" dirty="0" smtClean="0">
                <a:latin typeface="+mn-lt"/>
                <a:sym typeface="Wingdings 2" panose="05020102010507070707" pitchFamily="18" charset="2"/>
              </a:rPr>
              <a:t>90</a:t>
            </a:r>
            <a:r>
              <a:rPr lang="en-US" b="0" dirty="0" smtClean="0">
                <a:latin typeface="+mn-lt"/>
              </a:rPr>
              <a:t> </a:t>
            </a:r>
            <a:r>
              <a:rPr lang="ru-RU" b="0" dirty="0" smtClean="0">
                <a:latin typeface="+mn-lt"/>
              </a:rPr>
              <a:t>1/16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, 96/160/144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стр., </a:t>
            </a:r>
            <a:b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</a:b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1 краска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10411" y="2853489"/>
            <a:ext cx="5859682" cy="1785104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Пособия содержат вопросы и задачи различной направленности: расчетные, качественные и графические; технического, практического и исторического характера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В каждой теме имеется раздел «Задачи-исследования», </a:t>
            </a:r>
            <a:r>
              <a:rPr lang="ru-RU" sz="1400" dirty="0" smtClean="0"/>
              <a:t>которые дают </a:t>
            </a:r>
            <a:r>
              <a:rPr lang="ru-RU" sz="1400" dirty="0"/>
              <a:t>возможность глубже проанализировать физические закономерности, понять сущность физических явлений и процессов</a:t>
            </a:r>
          </a:p>
          <a:p>
            <a:pPr marL="285750" indent="-285750">
              <a:spcBef>
                <a:spcPts val="6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en-US" sz="1400" dirty="0"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8540" y="512568"/>
            <a:ext cx="11322947" cy="4038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Линия УМК</a:t>
            </a:r>
            <a:r>
              <a:rPr lang="en-US" dirty="0"/>
              <a:t> </a:t>
            </a:r>
            <a:r>
              <a:rPr lang="ru-RU" dirty="0" err="1" smtClean="0"/>
              <a:t>Перышкина</a:t>
            </a:r>
            <a:r>
              <a:rPr lang="ru-RU" dirty="0" smtClean="0"/>
              <a:t> И.М.-Иванова А.И. Физика (7-9)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0411" y="1867228"/>
            <a:ext cx="4038442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Марон А.Е., Марон Е.А., </a:t>
            </a:r>
            <a:r>
              <a:rPr lang="ru-RU" sz="1400" b="1" dirty="0" err="1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Позойский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 С.В.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653" y="2024763"/>
            <a:ext cx="1992288" cy="306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3" y="1592263"/>
            <a:ext cx="1992275" cy="306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65744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C57A16CD-55A2-4F01-A658-438A93B431F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81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C57A16CD-55A2-4F01-A658-438A93B431F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D3B4AB-2944-4CB8-974F-92CE170CCDE7}"/>
              </a:ext>
            </a:extLst>
          </p:cNvPr>
          <p:cNvSpPr/>
          <p:nvPr/>
        </p:nvSpPr>
        <p:spPr>
          <a:xfrm rot="10800000">
            <a:off x="7140775" y="0"/>
            <a:ext cx="5080000" cy="6858000"/>
          </a:xfrm>
          <a:prstGeom prst="rect">
            <a:avLst/>
          </a:prstGeom>
          <a:gradFill>
            <a:gsLst>
              <a:gs pos="0">
                <a:srgbClr val="00B0F0"/>
              </a:gs>
              <a:gs pos="88000">
                <a:srgbClr val="2D2B8D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1DBF65-A5EE-42BD-A8DA-21D7B69EA723}"/>
              </a:ext>
            </a:extLst>
          </p:cNvPr>
          <p:cNvSpPr txBox="1"/>
          <p:nvPr/>
        </p:nvSpPr>
        <p:spPr>
          <a:xfrm>
            <a:off x="1717731" y="2129838"/>
            <a:ext cx="4607542" cy="9356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-40" normalizeH="0" baseline="0" noProof="0" dirty="0" smtClean="0">
                <a:ln>
                  <a:noFill/>
                </a:ln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Коррекционная педагогика</a:t>
            </a:r>
            <a:endParaRPr kumimoji="0" lang="ru-RU" sz="3200" b="1" i="0" u="none" strike="noStrike" kern="1200" cap="none" spc="-40" normalizeH="0" baseline="0" noProof="0" dirty="0">
              <a:ln>
                <a:noFill/>
              </a:ln>
              <a:gradFill>
                <a:gsLst>
                  <a:gs pos="88000">
                    <a:srgbClr val="00B0F0"/>
                  </a:gs>
                  <a:gs pos="0">
                    <a:srgbClr val="2D2B8D"/>
                  </a:gs>
                </a:gsLst>
                <a:lin ang="2400000" scaled="0"/>
              </a:gra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0" name="Номер слайда 2">
            <a:extLst>
              <a:ext uri="{FF2B5EF4-FFF2-40B4-BE49-F238E27FC236}">
                <a16:creationId xmlns:a16="http://schemas.microsoft.com/office/drawing/2014/main" id="{3FC4D94E-3F7B-457C-A7CE-EAF00E7B718A}"/>
              </a:ext>
            </a:extLst>
          </p:cNvPr>
          <p:cNvSpPr txBox="1">
            <a:spLocks/>
          </p:cNvSpPr>
          <p:nvPr/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576954" y="1933225"/>
            <a:ext cx="935645" cy="935641"/>
            <a:chOff x="576954" y="1933225"/>
            <a:chExt cx="935645" cy="935641"/>
          </a:xfrm>
        </p:grpSpPr>
        <p:sp>
          <p:nvSpPr>
            <p:cNvPr id="23" name="Овал 22">
              <a:extLst>
                <a:ext uri="{FF2B5EF4-FFF2-40B4-BE49-F238E27FC236}">
                  <a16:creationId xmlns:a16="http://schemas.microsoft.com/office/drawing/2014/main" id="{6C2484BF-A76B-4B95-9B8A-5C002E16225E}"/>
                </a:ext>
              </a:extLst>
            </p:cNvPr>
            <p:cNvSpPr/>
            <p:nvPr/>
          </p:nvSpPr>
          <p:spPr>
            <a:xfrm>
              <a:off x="576954" y="1933225"/>
              <a:ext cx="935645" cy="935641"/>
            </a:xfrm>
            <a:prstGeom prst="ellipse">
              <a:avLst/>
            </a:prstGeom>
            <a:ln w="28575">
              <a:gradFill>
                <a:gsLst>
                  <a:gs pos="0">
                    <a:srgbClr val="2D2B8D"/>
                  </a:gs>
                  <a:gs pos="88000">
                    <a:srgbClr val="00B0F0"/>
                  </a:gs>
                </a:gsLst>
                <a:lin ang="2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F556AEBB-BC7B-48BB-B38B-4137C2A55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6733" y="2054475"/>
              <a:ext cx="656087" cy="65608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/>
        </p:nvGrpSpPr>
        <p:grpSpPr>
          <a:xfrm>
            <a:off x="7483075" y="2144345"/>
            <a:ext cx="728340" cy="728336"/>
            <a:chOff x="7559745" y="1617031"/>
            <a:chExt cx="728340" cy="728336"/>
          </a:xfrm>
        </p:grpSpPr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1B3EF5EA-9F06-4458-A78A-6CE112383FDD}"/>
                </a:ext>
              </a:extLst>
            </p:cNvPr>
            <p:cNvSpPr/>
            <p:nvPr/>
          </p:nvSpPr>
          <p:spPr>
            <a:xfrm>
              <a:off x="7559745" y="1617031"/>
              <a:ext cx="728340" cy="728336"/>
            </a:xfrm>
            <a:prstGeom prst="ellips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none" lIns="0" tIns="0" rIns="0" b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pic>
          <p:nvPicPr>
            <p:cNvPr id="12" name="Рисунок 11" descr="Попасть в яблочко">
              <a:extLst>
                <a:ext uri="{FF2B5EF4-FFF2-40B4-BE49-F238E27FC236}">
                  <a16:creationId xmlns:a16="http://schemas.microsoft.com/office/drawing/2014/main" id="{3332B0D8-A807-4EFC-AFB5-23A266151D3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734300" y="1777850"/>
              <a:ext cx="406698" cy="406698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8419694" y="2458472"/>
            <a:ext cx="317054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Рабочие тетради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4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>
            <a:extLst>
              <a:ext uri="{FF2B5EF4-FFF2-40B4-BE49-F238E27FC236}">
                <a16:creationId xmlns:a16="http://schemas.microsoft.com/office/drawing/2014/main" id="{30C5398E-7F5A-4524-8CD4-4EAB3A96D7B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05" name="Слайд think-cell" r:id="rId5" imgW="359" imgH="360" progId="TCLayout.ActiveDocument.1">
                  <p:embed/>
                </p:oleObj>
              </mc:Choice>
              <mc:Fallback>
                <p:oleObj name="Слайд think-cell" r:id="rId5" imgW="359" imgH="360" progId="TCLayout.ActiveDocument.1">
                  <p:embed/>
                  <p:pic>
                    <p:nvPicPr>
                      <p:cNvPr id="5" name="Объект 4" hidden="1">
                        <a:extLst>
                          <a:ext uri="{FF2B5EF4-FFF2-40B4-BE49-F238E27FC236}">
                            <a16:creationId xmlns:a16="http://schemas.microsoft.com/office/drawing/2014/main" id="{30C5398E-7F5A-4524-8CD4-4EAB3A96D7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Номер слайда 2"/>
          <p:cNvSpPr>
            <a:spLocks noGrp="1"/>
          </p:cNvSpPr>
          <p:nvPr>
            <p:ph type="sldNum" idx="4294967295"/>
          </p:nvPr>
        </p:nvSpPr>
        <p:spPr>
          <a:xfrm>
            <a:off x="11280577" y="557546"/>
            <a:ext cx="619324" cy="356659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ru-RU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B654A0-C98F-4F96-9F38-182DA224F2D5}"/>
              </a:ext>
            </a:extLst>
          </p:cNvPr>
          <p:cNvCxnSpPr/>
          <p:nvPr/>
        </p:nvCxnSpPr>
        <p:spPr>
          <a:xfrm>
            <a:off x="0" y="1364343"/>
            <a:ext cx="10987314" cy="0"/>
          </a:xfrm>
          <a:prstGeom prst="line">
            <a:avLst/>
          </a:prstGeom>
          <a:ln w="28575">
            <a:gradFill>
              <a:gsLst>
                <a:gs pos="0">
                  <a:srgbClr val="2D2B8D"/>
                </a:gs>
                <a:gs pos="88000">
                  <a:srgbClr val="00B0F0"/>
                </a:gs>
              </a:gsLst>
              <a:lin ang="2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118632" y="1603827"/>
            <a:ext cx="7870415" cy="477054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Чтение. Рабочая тетрадь. 3 класс. В 2 частях.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для обучающихся с интеллектуальными нарушениями)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913" y="5503388"/>
            <a:ext cx="2952751" cy="4414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8" tIns="35718" rIns="35718" bIns="35718" numCol="1" spcCol="38100" rtlCol="0" anchor="ctr">
            <a:spAutoFit/>
          </a:bodyPr>
          <a:lstStyle>
            <a:defPPr>
              <a:defRPr lang="ru-RU"/>
            </a:defPPr>
            <a:lvl1pPr>
              <a:defRPr sz="1200" b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ru-RU" dirty="0">
                <a:solidFill>
                  <a:prstClr val="black"/>
                </a:solidFill>
                <a:latin typeface="+mn-lt"/>
              </a:rPr>
              <a:t>Код</a:t>
            </a:r>
            <a:r>
              <a:rPr lang="ru-RU" dirty="0" smtClean="0">
                <a:solidFill>
                  <a:prstClr val="black"/>
                </a:solidFill>
                <a:latin typeface="+mn-lt"/>
              </a:rPr>
              <a:t>:  </a:t>
            </a:r>
            <a:r>
              <a:rPr lang="ru-RU" b="0" dirty="0" smtClean="0">
                <a:latin typeface="+mn-lt"/>
              </a:rPr>
              <a:t>40-0675-01; 40-1275-01  </a:t>
            </a:r>
          </a:p>
          <a:p>
            <a:pPr lvl="0"/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Параметры:</a:t>
            </a:r>
            <a:r>
              <a:rPr lang="en-US" b="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ru-RU" b="0" dirty="0">
                <a:latin typeface="+mn-lt"/>
              </a:rPr>
              <a:t>84*108/16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,  96 стр</a:t>
            </a:r>
            <a:r>
              <a:rPr lang="ru-RU" b="0" dirty="0">
                <a:solidFill>
                  <a:prstClr val="black"/>
                </a:solidFill>
                <a:latin typeface="+mn-lt"/>
              </a:rPr>
              <a:t>., 1</a:t>
            </a:r>
            <a:r>
              <a:rPr lang="ru-RU" b="0" dirty="0" smtClean="0">
                <a:solidFill>
                  <a:prstClr val="black"/>
                </a:solidFill>
                <a:latin typeface="+mn-lt"/>
              </a:rPr>
              <a:t> краска.</a:t>
            </a:r>
            <a:endParaRPr lang="ru-RU" b="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18632" y="2667033"/>
            <a:ext cx="7257300" cy="3698448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dirty="0"/>
              <a:t>Рабочая тетрадь предназначена для детей с ограниченными возможностями здоровья и обеспечивает реализацию требований адаптированной основной общеобразовательной программы в предметной области «Язык и речевая практика» в соответствии с ФГОС образования обучающихся с интеллектуальными нарушениями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pPr marL="285750" indent="-285750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Содержание рабочей тетради соответствует разделам учебника по чтению для 3 класса и включает систему заданий для самостоятельной работы учащихся. </a:t>
            </a:r>
          </a:p>
          <a:p>
            <a:pPr marL="285750" indent="-285750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Задания направлены на достижение предметных результатов: </a:t>
            </a:r>
            <a:r>
              <a:rPr lang="ru-RU" sz="1400" dirty="0" err="1"/>
              <a:t>сформированности</a:t>
            </a:r>
            <a:r>
              <a:rPr lang="ru-RU" sz="1400" dirty="0"/>
              <a:t> навыков правильного чтения по слогам и целыми словами, осознанности чтения, развития навыков заучивания наизусть и выразительного чтения стихотворений, рассказов, сказок. </a:t>
            </a:r>
          </a:p>
          <a:p>
            <a:pPr marL="285750" indent="-285750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Задания дифференцированы по степени сложности, чтобы обеспечить предусмотренные программой уровни усвоения предметного материала: минимальный и достаточный.</a:t>
            </a:r>
          </a:p>
          <a:p>
            <a:pPr marL="285750" indent="-285750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ru-RU" sz="1400" dirty="0"/>
          </a:p>
          <a:p>
            <a:pPr marL="285750" indent="-285750"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ru-RU" sz="1400" dirty="0"/>
              <a:t>Тетрадь может быть использована как на уроке для выполнения заданий под руководством учителя, так и во внеурочное время.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16" y="405373"/>
            <a:ext cx="11322947" cy="7977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>
              <a:lnSpc>
                <a:spcPct val="95000"/>
              </a:lnSpc>
              <a:defRPr sz="3200" b="1" spc="-40">
                <a:gradFill>
                  <a:gsLst>
                    <a:gs pos="88000">
                      <a:srgbClr val="00B0F0"/>
                    </a:gs>
                    <a:gs pos="0">
                      <a:srgbClr val="2D2B8D"/>
                    </a:gs>
                  </a:gsLst>
                  <a:lin ang="2400000" scaled="0"/>
                </a:gradFill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lnSpc>
                <a:spcPct val="80000"/>
              </a:lnSpc>
            </a:pPr>
            <a:r>
              <a:rPr lang="ru-RU" dirty="0"/>
              <a:t>Линия </a:t>
            </a:r>
            <a:r>
              <a:rPr lang="ru-RU" dirty="0" smtClean="0"/>
              <a:t>УМК </a:t>
            </a:r>
            <a:r>
              <a:rPr lang="ru-RU" dirty="0"/>
              <a:t>Чтение (2-4) 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(</a:t>
            </a:r>
            <a:r>
              <a:rPr lang="ru-RU" dirty="0"/>
              <a:t>для обучающихся с интеллектуальными нарушениями)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18632" y="2159328"/>
            <a:ext cx="4038442" cy="261610"/>
          </a:xfrm>
          <a:prstGeom prst="rect">
            <a:avLst/>
          </a:prstGeom>
        </p:spPr>
        <p:txBody>
          <a:bodyPr wrap="square" lIns="45719" tIns="22860" rIns="45719" bIns="22860">
            <a:spAutoFit/>
          </a:bodyPr>
          <a:lstStyle/>
          <a:p>
            <a:r>
              <a:rPr lang="ru-RU" sz="1400" b="1" dirty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Головкина Т. </a:t>
            </a:r>
            <a:r>
              <a:rPr lang="ru-RU" sz="1400" b="1" dirty="0" smtClean="0">
                <a:solidFill>
                  <a:srgbClr val="003399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М.</a:t>
            </a:r>
            <a:endParaRPr lang="ru-RU" sz="1400" b="1" dirty="0">
              <a:solidFill>
                <a:srgbClr val="003399"/>
              </a:solidFill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84" y="1603826"/>
            <a:ext cx="2590818" cy="3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79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L45Bs_49czdZE6X9rW1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Ksfz2C1qJMSUX3vhOgGv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14761</TotalTime>
  <Words>400</Words>
  <Application>Microsoft Office PowerPoint</Application>
  <PresentationFormat>Широкоэкранный</PresentationFormat>
  <Paragraphs>48</Paragraphs>
  <Slides>6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Open Sans Extrabold</vt:lpstr>
      <vt:lpstr>Open Sans Light</vt:lpstr>
      <vt:lpstr>Wingdings</vt:lpstr>
      <vt:lpstr>Wingdings 2</vt:lpstr>
      <vt:lpstr>Тема Office</vt:lpstr>
      <vt:lpstr>Слайд think-cell</vt:lpstr>
      <vt:lpstr>НОВИНКИ АВГУСТА 2021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</dc:creator>
  <cp:lastModifiedBy>Полуэктова Оксана Сергеевна</cp:lastModifiedBy>
  <cp:revision>1197</cp:revision>
  <cp:lastPrinted>2021-03-09T13:01:30Z</cp:lastPrinted>
  <dcterms:created xsi:type="dcterms:W3CDTF">2018-07-24T05:59:49Z</dcterms:created>
  <dcterms:modified xsi:type="dcterms:W3CDTF">2021-07-29T11:43:39Z</dcterms:modified>
</cp:coreProperties>
</file>