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9.xml" ContentType="application/vnd.openxmlformats-officedocument.presentationml.notesSlide+xml"/>
  <Override PartName="/ppt/tags/tag16.xml" ContentType="application/vnd.openxmlformats-officedocument.presentationml.tags+xml"/>
  <Override PartName="/ppt/notesSlides/notesSlide10.xml" ContentType="application/vnd.openxmlformats-officedocument.presentationml.notesSlide+xml"/>
  <Override PartName="/ppt/tags/tag17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656" r:id="rId3"/>
    <p:sldId id="840" r:id="rId4"/>
    <p:sldId id="893" r:id="rId5"/>
    <p:sldId id="903" r:id="rId6"/>
    <p:sldId id="912" r:id="rId7"/>
    <p:sldId id="911" r:id="rId8"/>
    <p:sldId id="902" r:id="rId9"/>
    <p:sldId id="904" r:id="rId10"/>
    <p:sldId id="905" r:id="rId11"/>
    <p:sldId id="906" r:id="rId12"/>
    <p:sldId id="907" r:id="rId13"/>
  </p:sldIdLst>
  <p:sldSz cx="12192000" cy="6858000"/>
  <p:notesSz cx="6805613" cy="99441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279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355" userDrawn="1">
          <p15:clr>
            <a:srgbClr val="A4A3A4"/>
          </p15:clr>
        </p15:guide>
        <p15:guide id="6" orient="horz" pos="3203" userDrawn="1">
          <p15:clr>
            <a:srgbClr val="A4A3A4"/>
          </p15:clr>
        </p15:guide>
        <p15:guide id="7" orient="horz" pos="3770" userDrawn="1">
          <p15:clr>
            <a:srgbClr val="A4A3A4"/>
          </p15:clr>
        </p15:guide>
        <p15:guide id="8" orient="horz" pos="1525" userDrawn="1">
          <p15:clr>
            <a:srgbClr val="A4A3A4"/>
          </p15:clr>
        </p15:guide>
        <p15:guide id="9" pos="1958" userDrawn="1">
          <p15:clr>
            <a:srgbClr val="A4A3A4"/>
          </p15:clr>
        </p15:guide>
        <p15:guide id="10" orient="horz" pos="1003" userDrawn="1">
          <p15:clr>
            <a:srgbClr val="A4A3A4"/>
          </p15:clr>
        </p15:guide>
        <p15:guide id="11" orient="horz" pos="550" userDrawn="1">
          <p15:clr>
            <a:srgbClr val="A4A3A4"/>
          </p15:clr>
        </p15:guide>
        <p15:guide id="13" pos="2593" userDrawn="1">
          <p15:clr>
            <a:srgbClr val="A4A3A4"/>
          </p15:clr>
        </p15:guide>
        <p15:guide id="14" orient="horz" pos="187" userDrawn="1">
          <p15:clr>
            <a:srgbClr val="A4A3A4"/>
          </p15:clr>
        </p15:guide>
        <p15:guide id="15" orient="horz" pos="15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" initials="v" lastIdx="1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DAE"/>
    <a:srgbClr val="2D2B8D"/>
    <a:srgbClr val="0073B8"/>
    <a:srgbClr val="6D86C4"/>
    <a:srgbClr val="FF4747"/>
    <a:srgbClr val="008F96"/>
    <a:srgbClr val="3D9FBD"/>
    <a:srgbClr val="CBD6F1"/>
    <a:srgbClr val="5A4888"/>
    <a:srgbClr val="2947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6408" autoAdjust="0"/>
  </p:normalViewPr>
  <p:slideViewPr>
    <p:cSldViewPr snapToGrid="0">
      <p:cViewPr varScale="1">
        <p:scale>
          <a:sx n="111" d="100"/>
          <a:sy n="111" d="100"/>
        </p:scale>
        <p:origin x="516" y="114"/>
      </p:cViewPr>
      <p:guideLst>
        <p:guide pos="279"/>
        <p:guide pos="3840"/>
        <p:guide pos="7355"/>
        <p:guide orient="horz" pos="3203"/>
        <p:guide orient="horz" pos="3770"/>
        <p:guide orient="horz" pos="1525"/>
        <p:guide pos="1958"/>
        <p:guide orient="horz" pos="1003"/>
        <p:guide orient="horz" pos="550"/>
        <p:guide pos="2593"/>
        <p:guide orient="horz" pos="187"/>
        <p:guide orient="horz" pos="1501"/>
      </p:guideLst>
    </p:cSldViewPr>
  </p:slideViewPr>
  <p:outlineViewPr>
    <p:cViewPr>
      <p:scale>
        <a:sx n="33" d="100"/>
        <a:sy n="33" d="100"/>
      </p:scale>
      <p:origin x="0" y="121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00" d="100"/>
        <a:sy n="100" d="100"/>
      </p:scale>
      <p:origin x="0" y="18174"/>
    </p:cViewPr>
  </p:sorterViewPr>
  <p:notesViewPr>
    <p:cSldViewPr snapToGrid="0">
      <p:cViewPr>
        <p:scale>
          <a:sx n="130" d="100"/>
          <a:sy n="130" d="100"/>
        </p:scale>
        <p:origin x="192" y="-4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E0B01-5135-4C2C-8993-28414D4B3686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74D61-2BC5-456A-87AC-0423C80E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953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099" cy="49893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3"/>
            <a:ext cx="2949099" cy="49893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488621D-33F7-43DA-9DA1-6B62CCF928AF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3" y="4785598"/>
            <a:ext cx="5444490" cy="391548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9447256E-483B-4BC1-BFF8-D2418426C52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7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363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0632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4074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7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627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428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4900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548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6383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9409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1244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83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85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917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B73E46-0FBB-4229-8CBB-09B80B167E3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03.08.2021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7290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3557EA-3183-4660-8887-18C9CD5B6E02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03.08.2021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3669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F90D3-F678-4AA2-BC13-F0EC35626B6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03.08.2021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920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7AC885-7A1B-43F1-B6BC-ED1A2B1ACC3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03.08.2021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123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E4AC57-9A0D-4DE7-838A-D5602519448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03.08.2021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71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0E761-F77E-4A44-9560-BCDED5BAEA7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03.08.2021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394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EF47A-FFA2-487B-BADC-239AA6539AA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03.08.2021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23477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47C012-AF97-4E12-B15C-9F146888FEC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03.08.2021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79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75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83B024-6757-4AF0-8BCF-365FC435FEB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03.08.2021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8891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8878E5-7E8C-468C-B0D8-54E5FDFA2C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03.08.2021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7849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26D4D7-FBB8-45CF-B201-8D5D147BA64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03.08.2021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606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61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83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0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95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73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73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88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5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>
            <a:extLst>
              <a:ext uri="{FF2B5EF4-FFF2-40B4-BE49-F238E27FC236}">
                <a16:creationId xmlns:a16="http://schemas.microsoft.com/office/drawing/2014/main" id="{336A5C21-8560-4361-BC34-8E7691E5DE3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406836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" name="Слайд think-cell" r:id="rId16" imgW="359" imgH="360" progId="TCLayout.ActiveDocument.1">
                  <p:embed/>
                </p:oleObj>
              </mc:Choice>
              <mc:Fallback>
                <p:oleObj name="Слайд think-cell" r:id="rId16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>
            <a:extLst>
              <a:ext uri="{FF2B5EF4-FFF2-40B4-BE49-F238E27FC236}">
                <a16:creationId xmlns:a16="http://schemas.microsoft.com/office/drawing/2014/main" id="{C09A8BCA-0AC5-4653-AE0C-127E1ECAA6AD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9EBC3-1554-42AE-B388-EFCB1C77785B}" type="datetimeFigureOut">
              <a:rPr lang="ru-RU" smtClean="0"/>
              <a:pPr/>
              <a:t>03.08.2021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63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>
            <a:extLst>
              <a:ext uri="{FF2B5EF4-FFF2-40B4-BE49-F238E27FC236}">
                <a16:creationId xmlns:a16="http://schemas.microsoft.com/office/drawing/2014/main" id="{336A5C21-8560-4361-BC34-8E7691E5DE3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17" name="Слайд think-cell" r:id="rId16" imgW="359" imgH="360" progId="TCLayout.ActiveDocument.1">
                  <p:embed/>
                </p:oleObj>
              </mc:Choice>
              <mc:Fallback>
                <p:oleObj name="Слайд think-cell" r:id="rId16" imgW="359" imgH="360" progId="TCLayout.ActiveDocument.1">
                  <p:embed/>
                  <p:pic>
                    <p:nvPicPr>
                      <p:cNvPr id="8" name="Объект 7" hidden="1">
                        <a:extLst>
                          <a:ext uri="{FF2B5EF4-FFF2-40B4-BE49-F238E27FC236}">
                            <a16:creationId xmlns:a16="http://schemas.microsoft.com/office/drawing/2014/main" id="{336A5C21-8560-4361-BC34-8E7691E5DE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>
            <a:extLst>
              <a:ext uri="{FF2B5EF4-FFF2-40B4-BE49-F238E27FC236}">
                <a16:creationId xmlns:a16="http://schemas.microsoft.com/office/drawing/2014/main" id="{C09A8BCA-0AC5-4653-AE0C-127E1ECAA6AD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  <a:sym typeface="Calibri Light" panose="020F03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20AD9F-A03A-4659-8941-6477DDD5F1F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03.08.2021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42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9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3.jpeg"/><Relationship Id="rId2" Type="http://schemas.openxmlformats.org/officeDocument/2006/relationships/tags" Target="../tags/tag1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1.png"/><Relationship Id="rId2" Type="http://schemas.openxmlformats.org/officeDocument/2006/relationships/tags" Target="../tags/tag1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jpeg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tags" Target="../tags/tag1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6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8.jpeg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7.xml"/><Relationship Id="rId9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1.png"/><Relationship Id="rId2" Type="http://schemas.openxmlformats.org/officeDocument/2006/relationships/tags" Target="../tags/tag1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2.jpeg"/><Relationship Id="rId2" Type="http://schemas.openxmlformats.org/officeDocument/2006/relationships/tags" Target="../tags/tag15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id="{F28B5AF9-254C-449F-805A-200563AB240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983" name="Слайд think-cell" r:id="rId6" imgW="359" imgH="360" progId="TCLayout.ActiveDocument.1">
                  <p:embed/>
                </p:oleObj>
              </mc:Choice>
              <mc:Fallback>
                <p:oleObj name="Слайд think-cell" r:id="rId6" imgW="359" imgH="360" progId="TCLayout.ActiveDocument.1">
                  <p:embed/>
                  <p:pic>
                    <p:nvPicPr>
                      <p:cNvPr id="7" name="Объект 6" hidden="1">
                        <a:extLst>
                          <a:ext uri="{FF2B5EF4-FFF2-40B4-BE49-F238E27FC236}">
                            <a16:creationId xmlns:a16="http://schemas.microsoft.com/office/drawing/2014/main" id="{F28B5AF9-254C-449F-805A-200563AB24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>
            <a:extLst>
              <a:ext uri="{FF2B5EF4-FFF2-40B4-BE49-F238E27FC236}">
                <a16:creationId xmlns:a16="http://schemas.microsoft.com/office/drawing/2014/main" id="{D7EC1761-6312-4AB4-8DAC-F08C2EC72D3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u-RU" sz="5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Open Sans Light" panose="020B0306030504020204" pitchFamily="34" charset="0"/>
            </a:endParaRPr>
          </a:p>
        </p:txBody>
      </p:sp>
      <p:pic>
        <p:nvPicPr>
          <p:cNvPr id="6" name="Рисунок 5" descr="000356.jpg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</a:extLst>
          </a:blip>
          <a:srcRect t="81" b="8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63DCCC5-C5C7-4939-A893-4A4DB73304DC}"/>
              </a:ext>
            </a:extLst>
          </p:cNvPr>
          <p:cNvSpPr/>
          <p:nvPr/>
        </p:nvSpPr>
        <p:spPr>
          <a:xfrm rot="10800000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0B0F0">
                  <a:alpha val="70000"/>
                </a:srgbClr>
              </a:gs>
              <a:gs pos="88000">
                <a:srgbClr val="2D2B8D">
                  <a:alpha val="7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5738" y="2639553"/>
            <a:ext cx="10216392" cy="789447"/>
          </a:xfrm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ru-RU" sz="5400" smtClean="0">
                <a:solidFill>
                  <a:schemeClr val="bg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НОВИНКИ ОКТЯБРЯ </a:t>
            </a:r>
            <a:r>
              <a:rPr lang="ru-RU" sz="5400" dirty="0" smtClean="0">
                <a:solidFill>
                  <a:schemeClr val="bg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2021</a:t>
            </a:r>
            <a:endParaRPr lang="ru-RU" sz="5400" dirty="0">
              <a:solidFill>
                <a:schemeClr val="bg1"/>
              </a:solidFill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AutoShape 4"/>
          <p:cNvSpPr>
            <a:spLocks noChangeAspect="1" noChangeArrowheads="1" noTextEdit="1"/>
          </p:cNvSpPr>
          <p:nvPr/>
        </p:nvSpPr>
        <p:spPr bwMode="auto">
          <a:xfrm>
            <a:off x="10099577" y="300997"/>
            <a:ext cx="1500931" cy="51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C5B8FA12-8F11-450D-B1D4-14C77A453207}"/>
              </a:ext>
            </a:extLst>
          </p:cNvPr>
          <p:cNvGrpSpPr/>
          <p:nvPr/>
        </p:nvGrpSpPr>
        <p:grpSpPr>
          <a:xfrm>
            <a:off x="9480931" y="5602514"/>
            <a:ext cx="2131199" cy="736914"/>
            <a:chOff x="10099577" y="300997"/>
            <a:chExt cx="1512553" cy="523002"/>
          </a:xfrm>
          <a:solidFill>
            <a:schemeClr val="bg1"/>
          </a:solidFill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82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02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2912" y="5543410"/>
            <a:ext cx="3673475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ru-RU" dirty="0" smtClean="0">
                <a:solidFill>
                  <a:prstClr val="black"/>
                </a:solidFill>
                <a:latin typeface="+mn-lt"/>
              </a:rPr>
              <a:t>Код: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311-0693-01</a:t>
            </a:r>
            <a:r>
              <a:rPr lang="ru-RU" b="0" dirty="0" smtClean="0">
                <a:latin typeface="+mn-lt"/>
              </a:rPr>
              <a:t/>
            </a:r>
            <a:br>
              <a:rPr lang="ru-RU" b="0" dirty="0" smtClean="0">
                <a:latin typeface="+mn-lt"/>
              </a:rPr>
            </a:b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84*108/16, 205х205, 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24 </a:t>
            </a:r>
            <a:r>
              <a:rPr lang="ru-RU" b="0" dirty="0" err="1">
                <a:solidFill>
                  <a:prstClr val="black"/>
                </a:solidFill>
                <a:latin typeface="+mn-lt"/>
              </a:rPr>
              <a:t>стр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, 4 краски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616" y="405373"/>
            <a:ext cx="11322947" cy="403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Серия </a:t>
            </a:r>
            <a:r>
              <a:rPr lang="ru-RU" dirty="0" smtClean="0"/>
              <a:t>«Истории </a:t>
            </a:r>
            <a:r>
              <a:rPr lang="ru-RU" dirty="0"/>
              <a:t>в картинках для самых маленьких»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73397" y="1592263"/>
            <a:ext cx="6707166" cy="692497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Тиша и щенок Миша. Смелые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путешественники</a:t>
            </a:r>
          </a:p>
          <a:p>
            <a:endParaRPr lang="en-US" sz="1400" b="1" dirty="0" smtClean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Катя </a:t>
            </a:r>
            <a:r>
              <a:rPr lang="ru-RU" sz="1400" b="1" dirty="0" err="1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Баканова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27089" y="2594775"/>
            <a:ext cx="59602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Весёлые </a:t>
            </a:r>
            <a:r>
              <a:rPr lang="ru-RU" sz="1200" dirty="0"/>
              <a:t>истории про котёнка Тишу и щенка Мишу вызывают яркие эмоции у малышей: удивление, смех, радость, интерес. Так и хочется обсудить со</a:t>
            </a:r>
          </a:p>
          <a:p>
            <a:r>
              <a:rPr lang="ru-RU" sz="1200" dirty="0"/>
              <a:t>взрослым каждую картинку, а потом рассказать о том, что приключилось с забавными героями самостоятельно</a:t>
            </a:r>
            <a:r>
              <a:rPr lang="ru-RU" sz="1200" dirty="0" smtClean="0"/>
              <a:t>.</a:t>
            </a:r>
          </a:p>
          <a:p>
            <a:endParaRPr lang="ru-RU" sz="1200" dirty="0"/>
          </a:p>
          <a:p>
            <a:r>
              <a:rPr lang="ru-RU" sz="1200" dirty="0"/>
              <a:t>На этот раз, плотно закусив хозяйским обедом, Тиша и Миша отправятся в путешествие. В лесу они покормят голодного совёнка, выручат зайчика из беды, а на лугу познакомятся с упрямым барашком и сердитыми пчёлами</a:t>
            </a:r>
            <a:r>
              <a:rPr lang="ru-RU" sz="1200" dirty="0" smtClean="0"/>
              <a:t>.</a:t>
            </a:r>
          </a:p>
          <a:p>
            <a:endParaRPr lang="ru-RU" sz="1200" dirty="0"/>
          </a:p>
          <a:p>
            <a:r>
              <a:rPr lang="ru-RU" sz="1200" dirty="0"/>
              <a:t>Рассказывайте вместе с малышом истории по опорным картинкам. Это не только весело, но и полезно.</a:t>
            </a:r>
          </a:p>
          <a:p>
            <a:r>
              <a:rPr lang="ru-RU" sz="1200" dirty="0"/>
              <a:t>Так вы разовьёте у ребёнка: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наблюдательность</a:t>
            </a:r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логическое </a:t>
            </a:r>
            <a:r>
              <a:rPr lang="ru-RU" sz="1200" dirty="0"/>
              <a:t>и творческое мышление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словарный </a:t>
            </a:r>
            <a:r>
              <a:rPr lang="ru-RU" sz="1200" dirty="0"/>
              <a:t>запас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связную </a:t>
            </a:r>
            <a:r>
              <a:rPr lang="ru-RU" sz="1200" dirty="0"/>
              <a:t>речь</a:t>
            </a:r>
          </a:p>
        </p:txBody>
      </p:sp>
      <p:pic>
        <p:nvPicPr>
          <p:cNvPr id="13" name="Рисунок 12" descr="C:\Users\local_EBakanova\INetCache\Content.Word\tishamisha_pyteshesveniki_cover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" y="1592263"/>
            <a:ext cx="2511827" cy="26310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2652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024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2912" y="5543410"/>
            <a:ext cx="3673475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ru-RU" dirty="0" smtClean="0">
                <a:solidFill>
                  <a:prstClr val="black"/>
                </a:solidFill>
                <a:latin typeface="+mn-lt"/>
              </a:rPr>
              <a:t>Код: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311-0609-01</a:t>
            </a:r>
            <a:r>
              <a:rPr lang="ru-RU" b="0" dirty="0" smtClean="0">
                <a:latin typeface="+mn-lt"/>
              </a:rPr>
              <a:t/>
            </a:r>
            <a:br>
              <a:rPr lang="ru-RU" b="0" dirty="0" smtClean="0">
                <a:latin typeface="+mn-lt"/>
              </a:rPr>
            </a:b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60х90/8, 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48 </a:t>
            </a:r>
            <a:r>
              <a:rPr lang="ru-RU" b="0" dirty="0" err="1">
                <a:solidFill>
                  <a:prstClr val="black"/>
                </a:solidFill>
                <a:latin typeface="+mn-lt"/>
              </a:rPr>
              <a:t>стр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, 4 краски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616" y="405373"/>
            <a:ext cx="11322947" cy="403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Серия «100 зачем и почему»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73397" y="1592263"/>
            <a:ext cx="6707166" cy="692497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Какие бывают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профессии</a:t>
            </a:r>
          </a:p>
          <a:p>
            <a:endParaRPr lang="en-US" sz="1400" b="1" dirty="0" smtClean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Елена </a:t>
            </a:r>
            <a:r>
              <a:rPr lang="ru-RU" sz="1400" b="1" dirty="0" err="1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Запесочн</a:t>
            </a:r>
            <a:r>
              <a:rPr lang="ru-RU" sz="1400" b="1" dirty="0" err="1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а</a:t>
            </a:r>
            <a:r>
              <a:rPr lang="ru-RU" sz="1400" b="1" dirty="0" err="1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я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27089" y="2382838"/>
            <a:ext cx="596022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Уже в раннем возрасте дети проявляют интерес к труду взрослых и пытаются им подражать. Самое время познакомить ребят с миром профессий</a:t>
            </a:r>
            <a:r>
              <a:rPr lang="ru-RU" sz="1200" dirty="0" smtClean="0"/>
              <a:t>.</a:t>
            </a:r>
          </a:p>
          <a:p>
            <a:endParaRPr lang="ru-RU" sz="1200" dirty="0"/>
          </a:p>
          <a:p>
            <a:r>
              <a:rPr lang="ru-RU" sz="1200" dirty="0"/>
              <a:t>Чем занимаются учителя на каникулах? Каким должен быть хороший продавец? Почему у фермера не бывает выходных? Кто может организовать на сцене закат солнца? Об этом и многом другом узнают маленькие читатели, отправившись в далёкое путешествие вместе с любимыми героями Стёпой, Тёпой и Степанидой. </a:t>
            </a:r>
            <a:endParaRPr lang="ru-RU" sz="1200" dirty="0" smtClean="0"/>
          </a:p>
          <a:p>
            <a:endParaRPr lang="ru-RU" sz="1200" dirty="0"/>
          </a:p>
          <a:p>
            <a:r>
              <a:rPr lang="ru-RU" sz="1200" dirty="0"/>
              <a:t>А ещё дети найдут в этой удивительной книге </a:t>
            </a:r>
            <a:r>
              <a:rPr lang="ru-RU" sz="1200" dirty="0" err="1"/>
              <a:t>виммельбух</a:t>
            </a:r>
            <a:r>
              <a:rPr lang="ru-RU" sz="1200" dirty="0"/>
              <a:t>, раскраски, задания на внимание, логику, память и сообразительность, а также много тем для разговоров и творчества. </a:t>
            </a:r>
            <a:endParaRPr lang="ru-RU" sz="1200" dirty="0" smtClean="0"/>
          </a:p>
          <a:p>
            <a:endParaRPr lang="ru-RU" sz="1200" dirty="0"/>
          </a:p>
          <a:p>
            <a:r>
              <a:rPr lang="ru-RU" sz="1200" dirty="0"/>
              <a:t>Новые знания о самых разных профессиях вплетены в понятный, лёгкий и увлекательный сюжет и ярко проиллюстрированы. Именно так формируется интерес ребёнка к окружающему миру</a:t>
            </a:r>
            <a:r>
              <a:rPr lang="ru-RU" sz="1200" dirty="0" smtClean="0"/>
              <a:t>.</a:t>
            </a:r>
          </a:p>
          <a:p>
            <a:endParaRPr lang="ru-RU" sz="1200" dirty="0"/>
          </a:p>
          <a:p>
            <a:r>
              <a:rPr lang="ru-RU" sz="1200" dirty="0"/>
              <a:t>Бонус! На последнем развороте ребят ждёт маленький сюрприз: они увидят, как появилась книга про Стёпу и Степаниду.</a:t>
            </a:r>
          </a:p>
        </p:txBody>
      </p:sp>
      <p:pic>
        <p:nvPicPr>
          <p:cNvPr id="11" name="Рисунок 10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16" y="1790462"/>
            <a:ext cx="2229023" cy="27532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686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C57A16CD-55A2-4F01-A658-438A93B431F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86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C57A16CD-55A2-4F01-A658-438A93B431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7ED3B4AB-2944-4CB8-974F-92CE170CCDE7}"/>
              </a:ext>
            </a:extLst>
          </p:cNvPr>
          <p:cNvSpPr/>
          <p:nvPr/>
        </p:nvSpPr>
        <p:spPr>
          <a:xfrm rot="10800000">
            <a:off x="7119213" y="0"/>
            <a:ext cx="5080000" cy="6858000"/>
          </a:xfrm>
          <a:prstGeom prst="rect">
            <a:avLst/>
          </a:prstGeom>
          <a:gradFill>
            <a:gsLst>
              <a:gs pos="0">
                <a:srgbClr val="00B0F0"/>
              </a:gs>
              <a:gs pos="88000">
                <a:srgbClr val="2D2B8D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21DBF65-A5EE-42BD-A8DA-21D7B69EA723}"/>
              </a:ext>
            </a:extLst>
          </p:cNvPr>
          <p:cNvSpPr txBox="1"/>
          <p:nvPr/>
        </p:nvSpPr>
        <p:spPr>
          <a:xfrm>
            <a:off x="1778260" y="1907468"/>
            <a:ext cx="4191455" cy="9356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ru-RU" sz="3200" b="1" spc="-40" dirty="0" smtClean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Пособия </a:t>
            </a:r>
            <a:br>
              <a:rPr lang="ru-RU" sz="3200" b="1" spc="-40" dirty="0" smtClean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200" b="1" spc="-40" dirty="0" smtClean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 линиям УМК</a:t>
            </a:r>
            <a:endParaRPr lang="ru-RU" sz="3200" b="1" spc="-40" dirty="0">
              <a:gradFill>
                <a:gsLst>
                  <a:gs pos="88000">
                    <a:srgbClr val="00B0F0"/>
                  </a:gs>
                  <a:gs pos="0">
                    <a:srgbClr val="2D2B8D"/>
                  </a:gs>
                </a:gsLst>
                <a:lin ang="2400000" scaled="0"/>
              </a:gra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Номер слайда 2">
            <a:extLst>
              <a:ext uri="{FF2B5EF4-FFF2-40B4-BE49-F238E27FC236}">
                <a16:creationId xmlns:a16="http://schemas.microsoft.com/office/drawing/2014/main" id="{3FC4D94E-3F7B-457C-A7CE-EAF00E7B718A}"/>
              </a:ext>
            </a:extLst>
          </p:cNvPr>
          <p:cNvSpPr txBox="1">
            <a:spLocks/>
          </p:cNvSpPr>
          <p:nvPr/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000000-1234-1234-1234-123412341234}" type="slidenum">
              <a:rPr lang="en" sz="1100" smtClean="0">
                <a:solidFill>
                  <a:schemeClr val="bg1">
                    <a:lumMod val="8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/>
              <a:t>2</a:t>
            </a:fld>
            <a:endParaRPr lang="en" sz="1100" dirty="0">
              <a:solidFill>
                <a:schemeClr val="bg1">
                  <a:lumMod val="8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419693" y="1946752"/>
            <a:ext cx="3170545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ru-RU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Учебные пособия</a:t>
            </a:r>
            <a:endParaRPr lang="ru-R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7559745" y="1617031"/>
            <a:ext cx="728340" cy="728336"/>
            <a:chOff x="7559745" y="1617031"/>
            <a:chExt cx="728340" cy="728336"/>
          </a:xfrm>
        </p:grpSpPr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1B3EF5EA-9F06-4458-A78A-6CE112383FDD}"/>
                </a:ext>
              </a:extLst>
            </p:cNvPr>
            <p:cNvSpPr/>
            <p:nvPr/>
          </p:nvSpPr>
          <p:spPr>
            <a:xfrm>
              <a:off x="7559745" y="1617031"/>
              <a:ext cx="728340" cy="728336"/>
            </a:xfrm>
            <a:prstGeom prst="ellips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algn="ctr"/>
              <a:endParaRPr lang="ru-RU" sz="2800" dirty="0">
                <a:solidFill>
                  <a:schemeClr val="bg1">
                    <a:lumMod val="85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pic>
          <p:nvPicPr>
            <p:cNvPr id="7" name="Рисунок 6" descr="Попасть в яблочко">
              <a:extLst>
                <a:ext uri="{FF2B5EF4-FFF2-40B4-BE49-F238E27FC236}">
                  <a16:creationId xmlns:a16="http://schemas.microsoft.com/office/drawing/2014/main" id="{3332B0D8-A807-4EFC-AFB5-23A266151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734300" y="1777850"/>
              <a:ext cx="406698" cy="406698"/>
            </a:xfrm>
            <a:prstGeom prst="rect">
              <a:avLst/>
            </a:prstGeom>
          </p:spPr>
        </p:pic>
      </p:grpSp>
      <p:grpSp>
        <p:nvGrpSpPr>
          <p:cNvPr id="9" name="Группа 8"/>
          <p:cNvGrpSpPr/>
          <p:nvPr/>
        </p:nvGrpSpPr>
        <p:grpSpPr>
          <a:xfrm>
            <a:off x="576954" y="1933225"/>
            <a:ext cx="935645" cy="935641"/>
            <a:chOff x="576954" y="1933225"/>
            <a:chExt cx="935645" cy="935641"/>
          </a:xfrm>
        </p:grpSpPr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id="{6C2484BF-A76B-4B95-9B8A-5C002E16225E}"/>
                </a:ext>
              </a:extLst>
            </p:cNvPr>
            <p:cNvSpPr/>
            <p:nvPr/>
          </p:nvSpPr>
          <p:spPr>
            <a:xfrm>
              <a:off x="576954" y="1933225"/>
              <a:ext cx="935645" cy="935641"/>
            </a:xfrm>
            <a:prstGeom prst="ellipse">
              <a:avLst/>
            </a:prstGeom>
            <a:ln w="28575">
              <a:gradFill>
                <a:gsLst>
                  <a:gs pos="0">
                    <a:srgbClr val="2D2B8D"/>
                  </a:gs>
                  <a:gs pos="88000">
                    <a:srgbClr val="00B0F0"/>
                  </a:gs>
                </a:gsLst>
                <a:lin ang="2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algn="ctr"/>
              <a:endParaRPr lang="ru-RU" sz="2800" dirty="0">
                <a:solidFill>
                  <a:schemeClr val="bg1">
                    <a:lumMod val="85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pic>
          <p:nvPicPr>
            <p:cNvPr id="25" name="Рисунок 24">
              <a:extLst>
                <a:ext uri="{FF2B5EF4-FFF2-40B4-BE49-F238E27FC236}">
                  <a16:creationId xmlns:a16="http://schemas.microsoft.com/office/drawing/2014/main" id="{F556AEBB-BC7B-48BB-B38B-4137C2A55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733" y="2054475"/>
              <a:ext cx="656087" cy="6560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5977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642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616" y="405373"/>
            <a:ext cx="11322947" cy="7977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Линия УМК "Живопись" для дополнительного предпрофессионального обучения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073397" y="1592263"/>
            <a:ext cx="6707166" cy="1123384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Живопись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. Второй год обучения. Учебное пособие для организаций дополнительного образования</a:t>
            </a:r>
            <a:r>
              <a:rPr lang="en-US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  </a:t>
            </a:r>
          </a:p>
          <a:p>
            <a:endParaRPr lang="en-US" sz="1400" b="1" dirty="0" smtClean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И. В. Ловцова, С. А.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Горчаков</a:t>
            </a:r>
            <a:endParaRPr lang="en-US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3397" y="2623789"/>
            <a:ext cx="596022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Учебное пособие предназначено для учащихся детских художественных школ и школ искусств. Подготовлено в соответствии с Федеральными государственными требованиями к дополнительным предпрофессиональным программам. </a:t>
            </a:r>
          </a:p>
          <a:p>
            <a:r>
              <a:rPr lang="ru-RU" sz="1200" dirty="0"/>
              <a:t>Пособие может быть также полезным для учащихся всех организаций дополнительного образования и общеобразовательных организаций с углублённым изучением предметов образовательной области «Искусство».</a:t>
            </a:r>
          </a:p>
          <a:p>
            <a:r>
              <a:rPr lang="ru-RU" sz="1200" dirty="0"/>
              <a:t>Пособие для второго года обучения (соответствует 6 классу общеобразовательной школы) </a:t>
            </a:r>
            <a:endParaRPr lang="ru-RU" sz="1200" dirty="0" smtClean="0"/>
          </a:p>
          <a:p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познакомит </a:t>
            </a:r>
            <a:r>
              <a:rPr lang="ru-RU" sz="1200" dirty="0"/>
              <a:t>с основами </a:t>
            </a:r>
            <a:r>
              <a:rPr lang="ru-RU" sz="1200" dirty="0" err="1"/>
              <a:t>цветоведения</a:t>
            </a:r>
            <a:r>
              <a:rPr lang="ru-RU" sz="1200" dirty="0"/>
              <a:t>, научит работать цветом в разных техниках, а также анализировать произведения великих </a:t>
            </a:r>
            <a:r>
              <a:rPr lang="ru-RU" sz="1200" dirty="0" smtClean="0"/>
              <a:t>живописцев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учащиеся </a:t>
            </a:r>
            <a:r>
              <a:rPr lang="ru-RU" sz="1200" dirty="0"/>
              <a:t>узнают, что такое локальный цвет, рефлексы, как лепить форму цветом и работать над этюдами фигуры человека, что такое цветовые отношения, цветовая гамма, акцент, детализация и </a:t>
            </a:r>
            <a:r>
              <a:rPr lang="ru-RU" sz="1200" dirty="0" err="1" smtClean="0"/>
              <a:t>др</a:t>
            </a:r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по </a:t>
            </a:r>
            <a:r>
              <a:rPr lang="ru-RU" sz="1200" dirty="0"/>
              <a:t>каждой теме даны обобщающие вопросы, художественно-творческие упражнения и задания с описанием и показом этапов </a:t>
            </a:r>
            <a:r>
              <a:rPr lang="ru-RU" sz="1200" dirty="0" smtClean="0"/>
              <a:t>работы</a:t>
            </a:r>
          </a:p>
          <a:p>
            <a:endParaRPr lang="ru-RU" sz="1200" dirty="0"/>
          </a:p>
          <a:p>
            <a:r>
              <a:rPr lang="ru-RU" sz="1200" dirty="0"/>
              <a:t>Книга включает богатый зрительный ряд (репродукции произведений живописи разных эпох и направлений, методические рисунки и схемы, а также учебные работы).</a:t>
            </a:r>
          </a:p>
        </p:txBody>
      </p:sp>
      <p:pic>
        <p:nvPicPr>
          <p:cNvPr id="11" name="Рисунок 10" descr="C:\Users\local_ekomarova\INetCache\Content.Word\Cover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16" y="1592263"/>
            <a:ext cx="2742784" cy="33621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442913" y="5471973"/>
            <a:ext cx="3281362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ru-RU" dirty="0">
                <a:solidFill>
                  <a:prstClr val="black"/>
                </a:solidFill>
                <a:latin typeface="+mn-lt"/>
              </a:rPr>
              <a:t>Код</a:t>
            </a:r>
            <a:r>
              <a:rPr lang="ru-RU" dirty="0" smtClean="0">
                <a:solidFill>
                  <a:prstClr val="black"/>
                </a:solidFill>
                <a:latin typeface="+mn-lt"/>
              </a:rPr>
              <a:t>: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31-0372-01</a:t>
            </a:r>
            <a:r>
              <a:rPr lang="ru-RU" b="0" dirty="0" smtClean="0">
                <a:latin typeface="+mn-lt"/>
              </a:rPr>
              <a:t/>
            </a:r>
            <a:br>
              <a:rPr lang="ru-RU" b="0" dirty="0" smtClean="0">
                <a:latin typeface="+mn-lt"/>
              </a:rPr>
            </a:b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</a:t>
            </a:r>
            <a:r>
              <a:rPr lang="ru-RU" dirty="0">
                <a:solidFill>
                  <a:prstClr val="black"/>
                </a:solidFill>
                <a:latin typeface="+mn-lt"/>
              </a:rPr>
              <a:t>: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84</a:t>
            </a:r>
            <a:r>
              <a:rPr lang="ru-RU" b="0" dirty="0" smtClean="0">
                <a:solidFill>
                  <a:prstClr val="black"/>
                </a:solidFill>
                <a:latin typeface="+mn-lt"/>
                <a:sym typeface="Wingdings 2" panose="05020102010507070707" pitchFamily="18" charset="2"/>
              </a:rPr>
              <a:t>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108 1/16, 112 </a:t>
            </a:r>
            <a:r>
              <a:rPr lang="ru-RU" b="0" dirty="0" err="1" smtClean="0">
                <a:solidFill>
                  <a:prstClr val="black"/>
                </a:solidFill>
                <a:latin typeface="+mn-lt"/>
              </a:rPr>
              <a:t>стр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, 4 краски</a:t>
            </a:r>
            <a:endParaRPr lang="ru-RU" b="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27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C57A16CD-55A2-4F01-A658-438A93B431F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38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C57A16CD-55A2-4F01-A658-438A93B431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7ED3B4AB-2944-4CB8-974F-92CE170CCDE7}"/>
              </a:ext>
            </a:extLst>
          </p:cNvPr>
          <p:cNvSpPr/>
          <p:nvPr/>
        </p:nvSpPr>
        <p:spPr>
          <a:xfrm rot="10800000">
            <a:off x="7140775" y="0"/>
            <a:ext cx="5080000" cy="6858000"/>
          </a:xfrm>
          <a:prstGeom prst="rect">
            <a:avLst/>
          </a:prstGeom>
          <a:gradFill>
            <a:gsLst>
              <a:gs pos="0">
                <a:srgbClr val="00B0F0"/>
              </a:gs>
              <a:gs pos="88000">
                <a:srgbClr val="2D2B8D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21DBF65-A5EE-42BD-A8DA-21D7B69EA723}"/>
              </a:ext>
            </a:extLst>
          </p:cNvPr>
          <p:cNvSpPr txBox="1"/>
          <p:nvPr/>
        </p:nvSpPr>
        <p:spPr>
          <a:xfrm>
            <a:off x="1791790" y="2054475"/>
            <a:ext cx="4191455" cy="4678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ru-RU" sz="3200" b="1" spc="-40" dirty="0" smtClean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Пособия к сериям</a:t>
            </a:r>
            <a:endParaRPr lang="ru-RU" sz="3200" b="1" spc="-40" dirty="0">
              <a:gradFill>
                <a:gsLst>
                  <a:gs pos="88000">
                    <a:srgbClr val="00B0F0"/>
                  </a:gs>
                  <a:gs pos="0">
                    <a:srgbClr val="2D2B8D"/>
                  </a:gs>
                </a:gsLst>
                <a:lin ang="2400000" scaled="0"/>
              </a:gra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Номер слайда 2">
            <a:extLst>
              <a:ext uri="{FF2B5EF4-FFF2-40B4-BE49-F238E27FC236}">
                <a16:creationId xmlns:a16="http://schemas.microsoft.com/office/drawing/2014/main" id="{3FC4D94E-3F7B-457C-A7CE-EAF00E7B718A}"/>
              </a:ext>
            </a:extLst>
          </p:cNvPr>
          <p:cNvSpPr txBox="1">
            <a:spLocks/>
          </p:cNvSpPr>
          <p:nvPr/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000000-1234-1234-1234-123412341234}" type="slidenum">
              <a:rPr lang="en" sz="1100" smtClean="0">
                <a:solidFill>
                  <a:schemeClr val="bg1">
                    <a:lumMod val="8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/>
              <a:t>4</a:t>
            </a:fld>
            <a:endParaRPr lang="en" sz="1100" dirty="0">
              <a:solidFill>
                <a:schemeClr val="bg1">
                  <a:lumMod val="8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7559745" y="1617031"/>
            <a:ext cx="728340" cy="728336"/>
            <a:chOff x="7559745" y="1617031"/>
            <a:chExt cx="728340" cy="728336"/>
          </a:xfrm>
        </p:grpSpPr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1B3EF5EA-9F06-4458-A78A-6CE112383FDD}"/>
                </a:ext>
              </a:extLst>
            </p:cNvPr>
            <p:cNvSpPr/>
            <p:nvPr/>
          </p:nvSpPr>
          <p:spPr>
            <a:xfrm>
              <a:off x="7559745" y="1617031"/>
              <a:ext cx="728340" cy="728336"/>
            </a:xfrm>
            <a:prstGeom prst="ellips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algn="ctr"/>
              <a:endParaRPr lang="ru-RU" sz="2800" dirty="0">
                <a:solidFill>
                  <a:schemeClr val="bg1">
                    <a:lumMod val="85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pic>
          <p:nvPicPr>
            <p:cNvPr id="7" name="Рисунок 6" descr="Попасть в яблочко">
              <a:extLst>
                <a:ext uri="{FF2B5EF4-FFF2-40B4-BE49-F238E27FC236}">
                  <a16:creationId xmlns:a16="http://schemas.microsoft.com/office/drawing/2014/main" id="{3332B0D8-A807-4EFC-AFB5-23A266151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734300" y="1777850"/>
              <a:ext cx="406698" cy="406698"/>
            </a:xfrm>
            <a:prstGeom prst="rect">
              <a:avLst/>
            </a:prstGeom>
          </p:spPr>
        </p:pic>
      </p:grpSp>
      <p:grpSp>
        <p:nvGrpSpPr>
          <p:cNvPr id="9" name="Группа 8"/>
          <p:cNvGrpSpPr/>
          <p:nvPr/>
        </p:nvGrpSpPr>
        <p:grpSpPr>
          <a:xfrm>
            <a:off x="576954" y="1933225"/>
            <a:ext cx="935645" cy="935641"/>
            <a:chOff x="576954" y="1933225"/>
            <a:chExt cx="935645" cy="935641"/>
          </a:xfrm>
        </p:grpSpPr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id="{6C2484BF-A76B-4B95-9B8A-5C002E16225E}"/>
                </a:ext>
              </a:extLst>
            </p:cNvPr>
            <p:cNvSpPr/>
            <p:nvPr/>
          </p:nvSpPr>
          <p:spPr>
            <a:xfrm>
              <a:off x="576954" y="1933225"/>
              <a:ext cx="935645" cy="935641"/>
            </a:xfrm>
            <a:prstGeom prst="ellipse">
              <a:avLst/>
            </a:prstGeom>
            <a:ln w="28575">
              <a:gradFill>
                <a:gsLst>
                  <a:gs pos="0">
                    <a:srgbClr val="2D2B8D"/>
                  </a:gs>
                  <a:gs pos="88000">
                    <a:srgbClr val="00B0F0"/>
                  </a:gs>
                </a:gsLst>
                <a:lin ang="2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algn="ctr"/>
              <a:endParaRPr lang="ru-RU" sz="2800" dirty="0">
                <a:solidFill>
                  <a:schemeClr val="bg1">
                    <a:lumMod val="85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pic>
          <p:nvPicPr>
            <p:cNvPr id="25" name="Рисунок 24">
              <a:extLst>
                <a:ext uri="{FF2B5EF4-FFF2-40B4-BE49-F238E27FC236}">
                  <a16:creationId xmlns:a16="http://schemas.microsoft.com/office/drawing/2014/main" id="{F556AEBB-BC7B-48BB-B38B-4137C2A55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733" y="2054475"/>
              <a:ext cx="656087" cy="656087"/>
            </a:xfrm>
            <a:prstGeom prst="rect">
              <a:avLst/>
            </a:prstGeom>
          </p:spPr>
        </p:pic>
      </p:grpSp>
      <p:sp>
        <p:nvSpPr>
          <p:cNvPr id="15" name="Прямоугольник 14"/>
          <p:cNvSpPr/>
          <p:nvPr/>
        </p:nvSpPr>
        <p:spPr>
          <a:xfrm>
            <a:off x="8419693" y="1946752"/>
            <a:ext cx="3170545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ru-RU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Пособия по диагностике и аттестации</a:t>
            </a:r>
            <a:endParaRPr lang="ru-R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92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18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616" y="5379038"/>
            <a:ext cx="3281362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ru-RU" dirty="0">
                <a:solidFill>
                  <a:prstClr val="black"/>
                </a:solidFill>
                <a:latin typeface="+mn-lt"/>
              </a:rPr>
              <a:t>Код: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324-0200-01,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324-0201-01</a:t>
            </a:r>
            <a:r>
              <a:rPr lang="ru-RU" b="0" dirty="0" smtClean="0">
                <a:latin typeface="+mn-lt"/>
              </a:rPr>
              <a:t/>
            </a:r>
            <a:br>
              <a:rPr lang="ru-RU" b="0" dirty="0" smtClean="0">
                <a:latin typeface="+mn-lt"/>
              </a:rPr>
            </a:b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60</a:t>
            </a:r>
            <a:r>
              <a:rPr lang="ru-RU" b="0" dirty="0" smtClean="0">
                <a:solidFill>
                  <a:prstClr val="black"/>
                </a:solidFill>
                <a:latin typeface="+mn-lt"/>
                <a:sym typeface="Wingdings 2" panose="05020102010507070707" pitchFamily="18" charset="2"/>
              </a:rPr>
              <a:t>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90 1/8,  40-48 </a:t>
            </a:r>
            <a:r>
              <a:rPr lang="ru-RU" b="0" dirty="0" err="1">
                <a:solidFill>
                  <a:prstClr val="black"/>
                </a:solidFill>
                <a:latin typeface="+mn-lt"/>
              </a:rPr>
              <a:t>стр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,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2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краски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616" y="405373"/>
            <a:ext cx="11322947" cy="403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Серия </a:t>
            </a:r>
            <a:r>
              <a:rPr lang="ru-RU" dirty="0" smtClean="0"/>
              <a:t>«Проверь себя»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3397" y="1592263"/>
            <a:ext cx="6707166" cy="907941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Окружающий мир. Что я знаю. Что я умею. 2 класс. 1 полугодие. Тетрадь проверочных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работ</a:t>
            </a:r>
          </a:p>
          <a:p>
            <a:endParaRPr lang="en-US" sz="1400" b="1" dirty="0" smtClean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Ефремова А. Г.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3397" y="2877752"/>
            <a:ext cx="60490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Тетрадь предназначена для организации тематического контроля на уроках окружающего мира </a:t>
            </a:r>
            <a:r>
              <a:rPr lang="ru-RU" sz="1200" dirty="0" smtClean="0"/>
              <a:t>во </a:t>
            </a:r>
            <a:r>
              <a:rPr lang="ru-RU" sz="1200" dirty="0"/>
              <a:t>2 класса и  содержит два равнозначных варианта проверочных работ по каждой изучаемой </a:t>
            </a:r>
            <a:r>
              <a:rPr lang="ru-RU" sz="1200" dirty="0" smtClean="0"/>
              <a:t>теме.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Предложенные </a:t>
            </a:r>
            <a:r>
              <a:rPr lang="ru-RU" sz="1200" dirty="0"/>
              <a:t>задания позволяют определить уровень освоения учащимися программного материала и подготовить их к выполнению итоговых проверочных работ за полугодие и год. </a:t>
            </a:r>
            <a:endParaRPr lang="ru-RU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В </a:t>
            </a:r>
            <a:r>
              <a:rPr lang="ru-RU" sz="1200" dirty="0"/>
              <a:t>конце тетради даны методические рекомендации для учителя по проведению и оцениванию проверочных работ.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Тетрадь соответствует требованиям ФГОС НОО к уровню подготовленности учащихся 2 класса и может использоваться как в системе развивающего обучения Л.В. </a:t>
            </a:r>
            <a:r>
              <a:rPr lang="ru-RU" sz="1200" dirty="0" err="1"/>
              <a:t>Занкова</a:t>
            </a:r>
            <a:r>
              <a:rPr lang="ru-RU" sz="1200" dirty="0"/>
              <a:t> с учебником Н.Я. Дмитриевой, А.Н. Казакова «Окружающий мир. 2 класс», так и с другими УМК.</a:t>
            </a:r>
          </a:p>
        </p:txBody>
      </p:sp>
      <p:pic>
        <p:nvPicPr>
          <p:cNvPr id="431112" name="Picture 8" descr="Obl_ОМ_Tetr_2kl_01_PROSV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297" y="2696010"/>
            <a:ext cx="1603375" cy="2136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1113" name="Picture 9" descr="Obl_ОМ_Tetr_2kl_02_PROSV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56" y="1592262"/>
            <a:ext cx="1603375" cy="2136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53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C57A16CD-55A2-4F01-A658-438A93B431F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40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C57A16CD-55A2-4F01-A658-438A93B431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7ED3B4AB-2944-4CB8-974F-92CE170CCDE7}"/>
              </a:ext>
            </a:extLst>
          </p:cNvPr>
          <p:cNvSpPr/>
          <p:nvPr/>
        </p:nvSpPr>
        <p:spPr>
          <a:xfrm rot="10800000">
            <a:off x="7140775" y="0"/>
            <a:ext cx="5080000" cy="6858000"/>
          </a:xfrm>
          <a:prstGeom prst="rect">
            <a:avLst/>
          </a:prstGeom>
          <a:gradFill>
            <a:gsLst>
              <a:gs pos="0">
                <a:srgbClr val="00B0F0"/>
              </a:gs>
              <a:gs pos="88000">
                <a:srgbClr val="2D2B8D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21DBF65-A5EE-42BD-A8DA-21D7B69EA723}"/>
              </a:ext>
            </a:extLst>
          </p:cNvPr>
          <p:cNvSpPr txBox="1"/>
          <p:nvPr/>
        </p:nvSpPr>
        <p:spPr>
          <a:xfrm>
            <a:off x="1791790" y="2054475"/>
            <a:ext cx="4191455" cy="4678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ru-RU" sz="3200" b="1" spc="-40" dirty="0" smtClean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Дошкольное образование</a:t>
            </a:r>
            <a:endParaRPr lang="ru-RU" sz="3200" b="1" spc="-40" dirty="0">
              <a:gradFill>
                <a:gsLst>
                  <a:gs pos="88000">
                    <a:srgbClr val="00B0F0"/>
                  </a:gs>
                  <a:gs pos="0">
                    <a:srgbClr val="2D2B8D"/>
                  </a:gs>
                </a:gsLst>
                <a:lin ang="2400000" scaled="0"/>
              </a:gra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Номер слайда 2">
            <a:extLst>
              <a:ext uri="{FF2B5EF4-FFF2-40B4-BE49-F238E27FC236}">
                <a16:creationId xmlns:a16="http://schemas.microsoft.com/office/drawing/2014/main" id="{3FC4D94E-3F7B-457C-A7CE-EAF00E7B718A}"/>
              </a:ext>
            </a:extLst>
          </p:cNvPr>
          <p:cNvSpPr txBox="1">
            <a:spLocks/>
          </p:cNvSpPr>
          <p:nvPr/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000000-1234-1234-1234-123412341234}" type="slidenum">
              <a:rPr lang="en" sz="1100" smtClean="0">
                <a:solidFill>
                  <a:schemeClr val="bg1">
                    <a:lumMod val="8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/>
              <a:t>6</a:t>
            </a:fld>
            <a:endParaRPr lang="en" sz="1100" dirty="0">
              <a:solidFill>
                <a:schemeClr val="bg1">
                  <a:lumMod val="8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7559745" y="1617031"/>
            <a:ext cx="728340" cy="728336"/>
            <a:chOff x="7559745" y="1617031"/>
            <a:chExt cx="728340" cy="728336"/>
          </a:xfrm>
        </p:grpSpPr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1B3EF5EA-9F06-4458-A78A-6CE112383FDD}"/>
                </a:ext>
              </a:extLst>
            </p:cNvPr>
            <p:cNvSpPr/>
            <p:nvPr/>
          </p:nvSpPr>
          <p:spPr>
            <a:xfrm>
              <a:off x="7559745" y="1617031"/>
              <a:ext cx="728340" cy="728336"/>
            </a:xfrm>
            <a:prstGeom prst="ellips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algn="ctr"/>
              <a:endParaRPr lang="ru-RU" sz="2800" dirty="0">
                <a:solidFill>
                  <a:schemeClr val="bg1">
                    <a:lumMod val="85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pic>
          <p:nvPicPr>
            <p:cNvPr id="7" name="Рисунок 6" descr="Попасть в яблочко">
              <a:extLst>
                <a:ext uri="{FF2B5EF4-FFF2-40B4-BE49-F238E27FC236}">
                  <a16:creationId xmlns:a16="http://schemas.microsoft.com/office/drawing/2014/main" id="{3332B0D8-A807-4EFC-AFB5-23A266151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734300" y="1777850"/>
              <a:ext cx="406698" cy="406698"/>
            </a:xfrm>
            <a:prstGeom prst="rect">
              <a:avLst/>
            </a:prstGeom>
          </p:spPr>
        </p:pic>
      </p:grpSp>
      <p:grpSp>
        <p:nvGrpSpPr>
          <p:cNvPr id="9" name="Группа 8"/>
          <p:cNvGrpSpPr/>
          <p:nvPr/>
        </p:nvGrpSpPr>
        <p:grpSpPr>
          <a:xfrm>
            <a:off x="576954" y="1933225"/>
            <a:ext cx="935645" cy="935641"/>
            <a:chOff x="576954" y="1933225"/>
            <a:chExt cx="935645" cy="935641"/>
          </a:xfrm>
        </p:grpSpPr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id="{6C2484BF-A76B-4B95-9B8A-5C002E16225E}"/>
                </a:ext>
              </a:extLst>
            </p:cNvPr>
            <p:cNvSpPr/>
            <p:nvPr/>
          </p:nvSpPr>
          <p:spPr>
            <a:xfrm>
              <a:off x="576954" y="1933225"/>
              <a:ext cx="935645" cy="935641"/>
            </a:xfrm>
            <a:prstGeom prst="ellipse">
              <a:avLst/>
            </a:prstGeom>
            <a:ln w="28575">
              <a:gradFill>
                <a:gsLst>
                  <a:gs pos="0">
                    <a:srgbClr val="2D2B8D"/>
                  </a:gs>
                  <a:gs pos="88000">
                    <a:srgbClr val="00B0F0"/>
                  </a:gs>
                </a:gsLst>
                <a:lin ang="2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algn="ctr"/>
              <a:endParaRPr lang="ru-RU" sz="2800" dirty="0">
                <a:solidFill>
                  <a:schemeClr val="bg1">
                    <a:lumMod val="85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pic>
          <p:nvPicPr>
            <p:cNvPr id="25" name="Рисунок 24">
              <a:extLst>
                <a:ext uri="{FF2B5EF4-FFF2-40B4-BE49-F238E27FC236}">
                  <a16:creationId xmlns:a16="http://schemas.microsoft.com/office/drawing/2014/main" id="{F556AEBB-BC7B-48BB-B38B-4137C2A55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733" y="2054475"/>
              <a:ext cx="656087" cy="656087"/>
            </a:xfrm>
            <a:prstGeom prst="rect">
              <a:avLst/>
            </a:prstGeom>
          </p:spPr>
        </p:pic>
      </p:grpSp>
      <p:grpSp>
        <p:nvGrpSpPr>
          <p:cNvPr id="27" name="Группа 26"/>
          <p:cNvGrpSpPr/>
          <p:nvPr/>
        </p:nvGrpSpPr>
        <p:grpSpPr>
          <a:xfrm>
            <a:off x="7587213" y="2731672"/>
            <a:ext cx="728340" cy="728336"/>
            <a:chOff x="7559745" y="1617031"/>
            <a:chExt cx="728340" cy="728336"/>
          </a:xfrm>
        </p:grpSpPr>
        <p:sp>
          <p:nvSpPr>
            <p:cNvPr id="28" name="Овал 27">
              <a:extLst>
                <a:ext uri="{FF2B5EF4-FFF2-40B4-BE49-F238E27FC236}">
                  <a16:creationId xmlns:a16="http://schemas.microsoft.com/office/drawing/2014/main" id="{1B3EF5EA-9F06-4458-A78A-6CE112383FDD}"/>
                </a:ext>
              </a:extLst>
            </p:cNvPr>
            <p:cNvSpPr/>
            <p:nvPr/>
          </p:nvSpPr>
          <p:spPr>
            <a:xfrm>
              <a:off x="7559745" y="1617031"/>
              <a:ext cx="728340" cy="728336"/>
            </a:xfrm>
            <a:prstGeom prst="ellips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0" tIns="0" rIns="0" bIns="0" rtlCol="0" anchor="ctr"/>
            <a:lstStyle/>
            <a:p>
              <a:pPr algn="ctr"/>
              <a:endParaRPr lang="ru-RU" sz="2800" dirty="0">
                <a:solidFill>
                  <a:schemeClr val="bg1">
                    <a:lumMod val="85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endParaRPr>
            </a:p>
          </p:txBody>
        </p:sp>
        <p:pic>
          <p:nvPicPr>
            <p:cNvPr id="32" name="Рисунок 31" descr="Попасть в яблочко">
              <a:extLst>
                <a:ext uri="{FF2B5EF4-FFF2-40B4-BE49-F238E27FC236}">
                  <a16:creationId xmlns:a16="http://schemas.microsoft.com/office/drawing/2014/main" id="{3332B0D8-A807-4EFC-AFB5-23A266151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734300" y="1777850"/>
              <a:ext cx="406698" cy="406698"/>
            </a:xfrm>
            <a:prstGeom prst="rect">
              <a:avLst/>
            </a:prstGeom>
          </p:spPr>
        </p:pic>
      </p:grpSp>
      <p:sp>
        <p:nvSpPr>
          <p:cNvPr id="15" name="Прямоугольник 14"/>
          <p:cNvSpPr/>
          <p:nvPr/>
        </p:nvSpPr>
        <p:spPr>
          <a:xfrm>
            <a:off x="8419694" y="1873477"/>
            <a:ext cx="3170545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ru-RU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Пособия  для детей</a:t>
            </a:r>
            <a:endParaRPr lang="ru-R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419693" y="2988118"/>
            <a:ext cx="3170545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r>
              <a:rPr lang="ru-RU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Тесты</a:t>
            </a:r>
            <a:endParaRPr lang="ru-R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74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29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2913" y="5471973"/>
            <a:ext cx="3281362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ru-RU" dirty="0">
                <a:solidFill>
                  <a:prstClr val="black"/>
                </a:solidFill>
                <a:latin typeface="+mn-lt"/>
              </a:rPr>
              <a:t>Код: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119-0040-01,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119-0041-01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,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119-0042-01</a:t>
            </a:r>
            <a:r>
              <a:rPr lang="ru-RU" b="0" dirty="0" smtClean="0">
                <a:latin typeface="+mn-lt"/>
              </a:rPr>
              <a:t/>
            </a:r>
            <a:br>
              <a:rPr lang="ru-RU" b="0" dirty="0" smtClean="0">
                <a:latin typeface="+mn-lt"/>
              </a:rPr>
            </a:b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84</a:t>
            </a:r>
            <a:r>
              <a:rPr lang="ru-RU" b="0" dirty="0">
                <a:solidFill>
                  <a:prstClr val="black"/>
                </a:solidFill>
                <a:latin typeface="+mn-lt"/>
                <a:sym typeface="Wingdings 2" panose="05020102010507070707" pitchFamily="18" charset="2"/>
              </a:rPr>
              <a:t>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108 1/16,  48 </a:t>
            </a:r>
            <a:r>
              <a:rPr lang="ru-RU" b="0" dirty="0" err="1">
                <a:solidFill>
                  <a:prstClr val="black"/>
                </a:solidFill>
                <a:latin typeface="+mn-lt"/>
              </a:rPr>
              <a:t>стр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, 4 краски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616" y="405373"/>
            <a:ext cx="11322947" cy="403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Серия </a:t>
            </a:r>
            <a:r>
              <a:rPr lang="ru-RU" dirty="0" smtClean="0"/>
              <a:t>«</a:t>
            </a:r>
            <a:r>
              <a:rPr lang="ru-RU" dirty="0"/>
              <a:t>Тропинки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3397" y="1592263"/>
            <a:ext cx="6707166" cy="1123384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Лепим, клеим, мастерим. Пособие для детей 3-4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лет</a:t>
            </a:r>
          </a:p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Лепим, клеим, мастерим. Пособие для детей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4-5 лет</a:t>
            </a:r>
          </a:p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Лепим, клеим, мастерим. Пособие для детей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5-6 лет</a:t>
            </a:r>
          </a:p>
          <a:p>
            <a:endParaRPr lang="en-US" sz="1400" b="1" dirty="0" smtClean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1400" b="1" dirty="0" err="1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Салмина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Н. Г., Глебова А. О.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73397" y="2943566"/>
            <a:ext cx="59602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В пособиях </a:t>
            </a:r>
            <a:r>
              <a:rPr lang="ru-RU" sz="1200" dirty="0"/>
              <a:t>представлены материалы для проведения занятий по продуктивным видам деятельности (лепке и аппликации) с детьми </a:t>
            </a:r>
            <a:r>
              <a:rPr lang="ru-RU" sz="1200" dirty="0" smtClean="0"/>
              <a:t>3-4, 4-5, 5-6 </a:t>
            </a:r>
            <a:r>
              <a:rPr lang="ru-RU" sz="1200" dirty="0"/>
              <a:t>лет в дошкольной образовательной организации. </a:t>
            </a:r>
            <a:endParaRPr lang="ru-RU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Задания </a:t>
            </a:r>
            <a:r>
              <a:rPr lang="ru-RU" sz="1200" dirty="0"/>
              <a:t>предполагают выполнение работ по образцу, наглядной или словесной инструкции, творческому замыслу</a:t>
            </a:r>
            <a:r>
              <a:rPr lang="ru-RU" sz="12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В пособиях </a:t>
            </a:r>
            <a:r>
              <a:rPr lang="ru-RU" sz="1200" dirty="0"/>
              <a:t>есть шаблоны, заготовки, фактурные основы для выполнения творческих работ. Дополнительно необходимы клей, ножницы и пластилин.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Пособия могут </a:t>
            </a:r>
            <a:r>
              <a:rPr lang="ru-RU" sz="1200" dirty="0"/>
              <a:t>быть </a:t>
            </a:r>
            <a:r>
              <a:rPr lang="ru-RU" sz="1200" dirty="0" smtClean="0"/>
              <a:t>использованы </a:t>
            </a:r>
            <a:r>
              <a:rPr lang="ru-RU" sz="1200" dirty="0"/>
              <a:t>не только воспитателями, но и родителями.</a:t>
            </a:r>
          </a:p>
        </p:txBody>
      </p:sp>
      <p:pic>
        <p:nvPicPr>
          <p:cNvPr id="11" name="Рисунок 10" descr="C:\Users\SMaksimova\Desktop\Планирование 2021\2021 утверждено\НОВИНКИ октябрь дошколка\36230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16" y="1606233"/>
            <a:ext cx="1254125" cy="16294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Рисунок 13" descr="C:\Users\SMaksimova\Desktop\Планирование 2021\2021 утверждено\НОВИНКИ октябрь дошколка\36229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921" y="2218636"/>
            <a:ext cx="1195705" cy="1554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Рисунок 14" descr="C:\Users\SMaksimova\Desktop\Планирование 2021\2021 утверждено\НОВИНКИ октябрь дошколка\36231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06" y="3045531"/>
            <a:ext cx="1257935" cy="1556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1670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57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2913" y="5471973"/>
            <a:ext cx="3281362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ru-RU" dirty="0">
                <a:solidFill>
                  <a:prstClr val="black"/>
                </a:solidFill>
                <a:latin typeface="+mn-lt"/>
              </a:rPr>
              <a:t>Код: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119-0040-01,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119-0041-01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,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119-0042-01</a:t>
            </a:r>
            <a:r>
              <a:rPr lang="ru-RU" b="0" dirty="0" smtClean="0">
                <a:latin typeface="+mn-lt"/>
              </a:rPr>
              <a:t/>
            </a:r>
            <a:br>
              <a:rPr lang="ru-RU" b="0" dirty="0" smtClean="0">
                <a:latin typeface="+mn-lt"/>
              </a:rPr>
            </a:b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84</a:t>
            </a:r>
            <a:r>
              <a:rPr lang="ru-RU" b="0" dirty="0">
                <a:solidFill>
                  <a:prstClr val="black"/>
                </a:solidFill>
                <a:latin typeface="+mn-lt"/>
                <a:sym typeface="Wingdings 2" panose="05020102010507070707" pitchFamily="18" charset="2"/>
              </a:rPr>
              <a:t>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108 1/16,  48 </a:t>
            </a:r>
            <a:r>
              <a:rPr lang="ru-RU" b="0" dirty="0" err="1">
                <a:solidFill>
                  <a:prstClr val="black"/>
                </a:solidFill>
                <a:latin typeface="+mn-lt"/>
              </a:rPr>
              <a:t>стр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, 4 краски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616" y="405373"/>
            <a:ext cx="11322947" cy="403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Серия «</a:t>
            </a:r>
            <a:r>
              <a:rPr lang="ru-RU" dirty="0" err="1"/>
              <a:t>Предшкольная</a:t>
            </a:r>
            <a:r>
              <a:rPr lang="ru-RU" dirty="0"/>
              <a:t> пора»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73397" y="1592263"/>
            <a:ext cx="6707166" cy="907941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Готовлюсь к школе. 5-6 лет.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Тесты</a:t>
            </a:r>
          </a:p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Готовлюсь к школе.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6-7 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лет.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Тесты</a:t>
            </a:r>
          </a:p>
          <a:p>
            <a:endParaRPr lang="en-US" sz="1400" b="1" dirty="0" smtClean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Кузнецова 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М.И., </a:t>
            </a:r>
            <a:r>
              <a:rPr lang="ru-RU" sz="1400" b="1" dirty="0" err="1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Кочурова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Е.Э.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73397" y="2943566"/>
            <a:ext cx="59602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Рабочая тетрадь предназначена для </a:t>
            </a:r>
            <a:r>
              <a:rPr lang="ru-RU" sz="1200" dirty="0" smtClean="0"/>
              <a:t>дошкольников. </a:t>
            </a:r>
            <a:r>
              <a:rPr lang="ru-RU" sz="1200" dirty="0"/>
              <a:t>В пособие включены разнообразные задания по обучению грамоте, математике и окружающему миру, направленные на выявление знаний детей </a:t>
            </a:r>
            <a:r>
              <a:rPr lang="ru-RU" sz="1200" dirty="0" smtClean="0"/>
              <a:t>в </a:t>
            </a:r>
            <a:r>
              <a:rPr lang="ru-RU" sz="1200" dirty="0"/>
              <a:t>соответствии с их возрастными особенностями. Разноплановые задания помогут воспитателям и заинтересованным родителям грамотно организовать диагностические процедуры с дошкольниками. </a:t>
            </a:r>
            <a:endParaRPr lang="ru-RU" sz="1200" dirty="0" smtClean="0"/>
          </a:p>
          <a:p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Детально продуманные методические рекомендации по оценке результатов тестирования позволят воспитателям и родителям компетентно определить уровень подготовки дошкольников и грамотно организовать дальнейшую работу с ними.</a:t>
            </a:r>
          </a:p>
        </p:txBody>
      </p:sp>
      <p:pic>
        <p:nvPicPr>
          <p:cNvPr id="13" name="Рисунок 12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76" y="1919486"/>
            <a:ext cx="1447309" cy="18461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Рисунок 15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670" y="2544606"/>
            <a:ext cx="1447309" cy="18461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773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79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2913" y="5543410"/>
            <a:ext cx="3281362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ru-RU" dirty="0" smtClean="0">
                <a:solidFill>
                  <a:prstClr val="black"/>
                </a:solidFill>
                <a:latin typeface="+mn-lt"/>
              </a:rPr>
              <a:t>Код: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311-0625-01</a:t>
            </a:r>
            <a:r>
              <a:rPr lang="ru-RU" b="0" dirty="0" smtClean="0">
                <a:latin typeface="+mn-lt"/>
              </a:rPr>
              <a:t/>
            </a:r>
            <a:br>
              <a:rPr lang="ru-RU" b="0" dirty="0" smtClean="0">
                <a:latin typeface="+mn-lt"/>
              </a:rPr>
            </a:b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60*90/8,  48 </a:t>
            </a:r>
            <a:r>
              <a:rPr lang="ru-RU" b="0" dirty="0" err="1">
                <a:solidFill>
                  <a:prstClr val="black"/>
                </a:solidFill>
                <a:latin typeface="+mn-lt"/>
              </a:rPr>
              <a:t>стр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, 4 краски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616" y="405373"/>
            <a:ext cx="11322947" cy="403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Серия «Суперквест для ума»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73397" y="1592263"/>
            <a:ext cx="6707166" cy="907941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Большое путешествие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Николаса</a:t>
            </a:r>
          </a:p>
          <a:p>
            <a:endParaRPr lang="en-US" sz="1400" b="1" dirty="0" smtClean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Маша </a:t>
            </a:r>
            <a:r>
              <a:rPr lang="ru-RU" sz="1400" b="1" dirty="0" err="1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Агапина</a:t>
            </a:r>
            <a:endParaRPr lang="ru-RU" sz="1400" b="1" dirty="0" smtClean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27089" y="2594775"/>
            <a:ext cx="59602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Серия книг Маши </a:t>
            </a:r>
            <a:r>
              <a:rPr lang="ru-RU" sz="1200" dirty="0" err="1"/>
              <a:t>Агапиной</a:t>
            </a:r>
            <a:r>
              <a:rPr lang="ru-RU" sz="1200" dirty="0"/>
              <a:t> "Суперквест для ума" - абсолютно новый и очень современный вид нон-фикшн для детей.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Во-первых, это комикс. Но не просто история в картинках, а отличный логический материал, с эмоциональными и конфликтными моментами в историях.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Во-вторых, это головоломки, задания и поделки, напрямую связанные с сюжетом, и море многоразовых наклеек.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В-третьих, это отличная и очень качественная детская научно-популярная литература, которая поможет дошкольнику ответить на многие вопросы и замотивирует на познание.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Наконец-то </a:t>
            </a:r>
            <a:r>
              <a:rPr lang="ru-RU" sz="1200" dirty="0"/>
              <a:t>Николас отправляется в КОСМОС! Он так давно мечтал стать Космическим спасателем! Вместе с подругой Олей, ручным енотом Веником и динозавриком </a:t>
            </a:r>
            <a:r>
              <a:rPr lang="ru-RU" sz="1200" dirty="0" err="1"/>
              <a:t>Рапти</a:t>
            </a:r>
            <a:r>
              <a:rPr lang="ru-RU" sz="1200" dirty="0"/>
              <a:t> им предстоит выполнит невероятно важную миссию: вернуть 5 планет из артефакта в их планетную систему. И, конечно, подружиться с симпатичными инопланетянами.</a:t>
            </a:r>
          </a:p>
        </p:txBody>
      </p:sp>
      <p:pic>
        <p:nvPicPr>
          <p:cNvPr id="11" name="Рисунок 10" descr="Y:\Мои файлы\Kosmos-cover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585239"/>
            <a:ext cx="2665412" cy="34030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587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L45Bs_49czdZE6X9rW1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L45Bs_49czdZE6X9rW1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Ksfz2C1qJMSUX3vhOgGv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15051</TotalTime>
  <Words>1150</Words>
  <Application>Microsoft Office PowerPoint</Application>
  <PresentationFormat>Широкоэкранный</PresentationFormat>
  <Paragraphs>112</Paragraphs>
  <Slides>11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Open Sans</vt:lpstr>
      <vt:lpstr>Open Sans Extrabold</vt:lpstr>
      <vt:lpstr>Open Sans Light</vt:lpstr>
      <vt:lpstr>Wingdings 2</vt:lpstr>
      <vt:lpstr>Тема Office</vt:lpstr>
      <vt:lpstr>5_Тема Office</vt:lpstr>
      <vt:lpstr>Слайд think-cell</vt:lpstr>
      <vt:lpstr>НОВИНКИ ОКТЯБРЯ 2021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Komp</dc:creator>
  <cp:lastModifiedBy>Полуэктова Оксана Сергеевна</cp:lastModifiedBy>
  <cp:revision>1233</cp:revision>
  <cp:lastPrinted>2021-03-09T13:01:30Z</cp:lastPrinted>
  <dcterms:created xsi:type="dcterms:W3CDTF">2018-07-24T05:59:49Z</dcterms:created>
  <dcterms:modified xsi:type="dcterms:W3CDTF">2021-08-03T10:22:09Z</dcterms:modified>
</cp:coreProperties>
</file>